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9" r:id="rId3"/>
    <p:sldId id="260" r:id="rId4"/>
    <p:sldId id="257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72" r:id="rId13"/>
    <p:sldId id="273" r:id="rId14"/>
    <p:sldId id="274" r:id="rId15"/>
    <p:sldId id="275" r:id="rId16"/>
    <p:sldId id="280" r:id="rId17"/>
    <p:sldId id="277" r:id="rId18"/>
    <p:sldId id="278" r:id="rId19"/>
    <p:sldId id="276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16" autoAdjust="0"/>
    <p:restoredTop sz="81350" autoAdjust="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02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heme" Target="theme/theme1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presProps" Target="pres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handoutMaster" Target="handoutMasters/handoutMaster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notesMaster" Target="notesMasters/notesMaster1.xml" /><Relationship Id="rId27" Type="http://schemas.openxmlformats.org/officeDocument/2006/relationships/tableStyles" Target="tableStyles.xml" 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image" Target="../media/image2.jpeg" 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image" Target="../media/image4.jpeg" 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 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image" Target="../media/image2.jpeg" 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image" Target="../media/image4.jpeg" 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45A81F-A230-4BF4-ABA4-E52221CA82A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1E990F-2F1B-4E9B-AE10-C8C03C954863}">
      <dgm:prSet phldrT="[Текст]" custT="1"/>
      <dgm:spPr>
        <a:solidFill>
          <a:srgbClr val="92D050"/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i="1" dirty="0"/>
            <a:t>Религия  – это правила жизни. Они оптимизированы самим Творцом с учетом всех тонкостей психологии и возможностей человека. Следование этим правилам гарантирует человеку успех в этой жизни и достижение счастья на том свете</a:t>
          </a:r>
          <a:endParaRPr lang="ru-RU" sz="2800" dirty="0"/>
        </a:p>
        <a:p>
          <a:pPr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dirty="0"/>
        </a:p>
      </dgm:t>
    </dgm:pt>
    <dgm:pt modelId="{78CE92E6-ADAC-4538-BBCA-5D62CF8E32C4}" type="parTrans" cxnId="{68A8DA48-F5FF-4D24-85FE-B6C8F479F467}">
      <dgm:prSet/>
      <dgm:spPr/>
      <dgm:t>
        <a:bodyPr/>
        <a:lstStyle/>
        <a:p>
          <a:endParaRPr lang="ru-RU"/>
        </a:p>
      </dgm:t>
    </dgm:pt>
    <dgm:pt modelId="{1D90C6F1-7704-4002-B056-2C02611DF5F1}" type="sibTrans" cxnId="{68A8DA48-F5FF-4D24-85FE-B6C8F479F467}">
      <dgm:prSet/>
      <dgm:spPr/>
      <dgm:t>
        <a:bodyPr/>
        <a:lstStyle/>
        <a:p>
          <a:endParaRPr lang="ru-RU"/>
        </a:p>
      </dgm:t>
    </dgm:pt>
    <dgm:pt modelId="{4565AC75-E450-4761-8F58-EAB1A52D1127}" type="pres">
      <dgm:prSet presAssocID="{7645A81F-A230-4BF4-ABA4-E52221CA82AD}" presName="linear" presStyleCnt="0">
        <dgm:presLayoutVars>
          <dgm:animLvl val="lvl"/>
          <dgm:resizeHandles val="exact"/>
        </dgm:presLayoutVars>
      </dgm:prSet>
      <dgm:spPr/>
    </dgm:pt>
    <dgm:pt modelId="{2471D415-FAF0-4B9E-9117-0CE0691ED148}" type="pres">
      <dgm:prSet presAssocID="{CE1E990F-2F1B-4E9B-AE10-C8C03C95486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8A8DA48-F5FF-4D24-85FE-B6C8F479F467}" srcId="{7645A81F-A230-4BF4-ABA4-E52221CA82AD}" destId="{CE1E990F-2F1B-4E9B-AE10-C8C03C954863}" srcOrd="0" destOrd="0" parTransId="{78CE92E6-ADAC-4538-BBCA-5D62CF8E32C4}" sibTransId="{1D90C6F1-7704-4002-B056-2C02611DF5F1}"/>
    <dgm:cxn modelId="{2FA42A58-BFC2-44F0-88D1-A66C97B03707}" type="presOf" srcId="{7645A81F-A230-4BF4-ABA4-E52221CA82AD}" destId="{4565AC75-E450-4761-8F58-EAB1A52D1127}" srcOrd="0" destOrd="0" presId="urn:microsoft.com/office/officeart/2005/8/layout/vList2"/>
    <dgm:cxn modelId="{34BDE6B6-AD95-4A9F-AA8C-1BBC13A1B341}" type="presOf" srcId="{CE1E990F-2F1B-4E9B-AE10-C8C03C954863}" destId="{2471D415-FAF0-4B9E-9117-0CE0691ED148}" srcOrd="0" destOrd="0" presId="urn:microsoft.com/office/officeart/2005/8/layout/vList2"/>
    <dgm:cxn modelId="{50408CA4-68BD-4A0F-B799-5667201FA386}" type="presParOf" srcId="{4565AC75-E450-4761-8F58-EAB1A52D1127}" destId="{2471D415-FAF0-4B9E-9117-0CE0691ED148}" srcOrd="0" destOrd="0" presId="urn:microsoft.com/office/officeart/2005/8/layout/vList2"/>
  </dgm:cxnLst>
  <dgm:bg>
    <a:solidFill>
      <a:srgbClr val="7030A0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EF7C57-B87A-4F17-834B-431E995487A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6B19F6-D7E1-484D-AF8F-539C629C4C7C}">
      <dgm:prSet/>
      <dgm:spPr/>
      <dgm:t>
        <a:bodyPr/>
        <a:lstStyle/>
        <a:p>
          <a:pPr rtl="0"/>
          <a:r>
            <a:rPr lang="ru-RU" b="1" i="0" dirty="0"/>
            <a:t>Что же говорит религия об образовании и науке?</a:t>
          </a:r>
          <a:endParaRPr lang="ru-RU" dirty="0"/>
        </a:p>
      </dgm:t>
    </dgm:pt>
    <dgm:pt modelId="{CB8C8B28-D1FB-4A00-B126-DD7B345D1DA9}" type="parTrans" cxnId="{8626C051-347E-45C8-B29C-082C73C1F6F9}">
      <dgm:prSet/>
      <dgm:spPr/>
      <dgm:t>
        <a:bodyPr/>
        <a:lstStyle/>
        <a:p>
          <a:endParaRPr lang="ru-RU"/>
        </a:p>
      </dgm:t>
    </dgm:pt>
    <dgm:pt modelId="{3A9E6923-C255-4518-9676-D1BAB9C0BA59}" type="sibTrans" cxnId="{8626C051-347E-45C8-B29C-082C73C1F6F9}">
      <dgm:prSet/>
      <dgm:spPr/>
      <dgm:t>
        <a:bodyPr/>
        <a:lstStyle/>
        <a:p>
          <a:endParaRPr lang="ru-RU"/>
        </a:p>
      </dgm:t>
    </dgm:pt>
    <dgm:pt modelId="{167143A2-E612-4F90-A56D-05A6672E0ABC}" type="pres">
      <dgm:prSet presAssocID="{32EF7C57-B87A-4F17-834B-431E995487AE}" presName="Name0" presStyleCnt="0">
        <dgm:presLayoutVars>
          <dgm:dir/>
          <dgm:resizeHandles val="exact"/>
        </dgm:presLayoutVars>
      </dgm:prSet>
      <dgm:spPr/>
    </dgm:pt>
    <dgm:pt modelId="{F6EE9C55-D223-4479-B443-8133DD92563B}" type="pres">
      <dgm:prSet presAssocID="{DE6B19F6-D7E1-484D-AF8F-539C629C4C7C}" presName="node" presStyleLbl="node1" presStyleIdx="0" presStyleCnt="1" custLinFactNeighborX="2568" custLinFactNeighborY="582">
        <dgm:presLayoutVars>
          <dgm:bulletEnabled val="1"/>
        </dgm:presLayoutVars>
      </dgm:prSet>
      <dgm:spPr/>
    </dgm:pt>
  </dgm:ptLst>
  <dgm:cxnLst>
    <dgm:cxn modelId="{8626C051-347E-45C8-B29C-082C73C1F6F9}" srcId="{32EF7C57-B87A-4F17-834B-431E995487AE}" destId="{DE6B19F6-D7E1-484D-AF8F-539C629C4C7C}" srcOrd="0" destOrd="0" parTransId="{CB8C8B28-D1FB-4A00-B126-DD7B345D1DA9}" sibTransId="{3A9E6923-C255-4518-9676-D1BAB9C0BA59}"/>
    <dgm:cxn modelId="{E5A3F4C7-2671-4D82-95DB-FAE12F34E2C3}" type="presOf" srcId="{32EF7C57-B87A-4F17-834B-431E995487AE}" destId="{167143A2-E612-4F90-A56D-05A6672E0ABC}" srcOrd="0" destOrd="0" presId="urn:microsoft.com/office/officeart/2005/8/layout/process1"/>
    <dgm:cxn modelId="{8542BEE3-F386-413B-A23F-838D4CFBC2CF}" type="presOf" srcId="{DE6B19F6-D7E1-484D-AF8F-539C629C4C7C}" destId="{F6EE9C55-D223-4479-B443-8133DD92563B}" srcOrd="0" destOrd="0" presId="urn:microsoft.com/office/officeart/2005/8/layout/process1"/>
    <dgm:cxn modelId="{BA09CEC5-9D73-4F48-96EB-613932D6B3D7}" type="presParOf" srcId="{167143A2-E612-4F90-A56D-05A6672E0ABC}" destId="{F6EE9C55-D223-4479-B443-8133DD92563B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5BDAF5-A5ED-47FE-8E4D-1C6AC8489C11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39ED35-3927-4AE8-A905-B1DDC8FA33E5}">
      <dgm:prSet/>
      <dgm:spPr>
        <a:solidFill>
          <a:schemeClr val="accent6"/>
        </a:solidFill>
      </dgm:spPr>
      <dgm:t>
        <a:bodyPr/>
        <a:lstStyle/>
        <a:p>
          <a:pPr rtl="0"/>
          <a:r>
            <a:rPr lang="ru-RU" dirty="0"/>
            <a:t>«</a:t>
          </a:r>
          <a:r>
            <a:rPr lang="ru-RU" i="1" dirty="0"/>
            <a:t>Читай во имя твоего Господа, Который сотворил все сущ</a:t>
          </a:r>
          <a:r>
            <a:rPr lang="ru-RU" dirty="0"/>
            <a:t>ее ….» </a:t>
          </a:r>
          <a:r>
            <a:rPr lang="en-US" dirty="0"/>
            <a:t>c</a:t>
          </a:r>
          <a:r>
            <a:rPr lang="ru-RU" dirty="0"/>
            <a:t>ура «Аль-</a:t>
          </a:r>
          <a:r>
            <a:rPr lang="ru-RU" dirty="0" err="1"/>
            <a:t>Аляк</a:t>
          </a:r>
          <a:r>
            <a:rPr lang="ru-RU" dirty="0"/>
            <a:t>» («Сгусток крови») 1 </a:t>
          </a:r>
          <a:r>
            <a:rPr lang="ru-RU" dirty="0" err="1"/>
            <a:t>аят</a:t>
          </a:r>
          <a:endParaRPr lang="ru-RU" dirty="0"/>
        </a:p>
      </dgm:t>
    </dgm:pt>
    <dgm:pt modelId="{4F22D508-86D0-437D-9124-65307A8CCFE8}" type="parTrans" cxnId="{7D42CBC8-2AD9-4F58-9983-F8B3C755C739}">
      <dgm:prSet/>
      <dgm:spPr/>
      <dgm:t>
        <a:bodyPr/>
        <a:lstStyle/>
        <a:p>
          <a:endParaRPr lang="ru-RU"/>
        </a:p>
      </dgm:t>
    </dgm:pt>
    <dgm:pt modelId="{94D31563-5A0F-407E-981C-1525F926BD70}" type="sibTrans" cxnId="{7D42CBC8-2AD9-4F58-9983-F8B3C755C739}">
      <dgm:prSet/>
      <dgm:spPr/>
      <dgm:t>
        <a:bodyPr/>
        <a:lstStyle/>
        <a:p>
          <a:endParaRPr lang="ru-RU"/>
        </a:p>
      </dgm:t>
    </dgm:pt>
    <dgm:pt modelId="{395176FA-9224-43F6-996E-09B4C773110F}">
      <dgm:prSet/>
      <dgm:spPr>
        <a:solidFill>
          <a:schemeClr val="accent6"/>
        </a:solidFill>
      </dgm:spPr>
      <dgm:t>
        <a:bodyPr/>
        <a:lstStyle/>
        <a:p>
          <a:pPr rtl="0"/>
          <a:r>
            <a:rPr lang="ru-RU" dirty="0"/>
            <a:t>«</a:t>
          </a:r>
          <a:r>
            <a:rPr lang="ru-RU" i="1" dirty="0"/>
            <a:t>Ты скажи, о Мухаммад, разве сравнятся знающие и незнающие</a:t>
          </a:r>
          <a:r>
            <a:rPr lang="ru-RU" dirty="0"/>
            <a:t>» (сура «аз-</a:t>
          </a:r>
          <a:r>
            <a:rPr lang="ru-RU" dirty="0" err="1"/>
            <a:t>Зумар</a:t>
          </a:r>
          <a:r>
            <a:rPr lang="ru-RU" dirty="0"/>
            <a:t>», </a:t>
          </a:r>
          <a:r>
            <a:rPr lang="ru-RU" dirty="0" err="1"/>
            <a:t>аят</a:t>
          </a:r>
          <a:r>
            <a:rPr lang="ru-RU" dirty="0"/>
            <a:t> 9). </a:t>
          </a:r>
        </a:p>
      </dgm:t>
    </dgm:pt>
    <dgm:pt modelId="{5747369B-E585-4BD0-86C0-6990AEA2926C}" type="parTrans" cxnId="{58CB6B78-0D98-4EE4-A7E5-2B21C06C59B1}">
      <dgm:prSet/>
      <dgm:spPr/>
      <dgm:t>
        <a:bodyPr/>
        <a:lstStyle/>
        <a:p>
          <a:endParaRPr lang="ru-RU"/>
        </a:p>
      </dgm:t>
    </dgm:pt>
    <dgm:pt modelId="{1DF85AD6-259C-4482-90F1-0037589A5311}" type="sibTrans" cxnId="{58CB6B78-0D98-4EE4-A7E5-2B21C06C59B1}">
      <dgm:prSet/>
      <dgm:spPr/>
      <dgm:t>
        <a:bodyPr/>
        <a:lstStyle/>
        <a:p>
          <a:endParaRPr lang="ru-RU"/>
        </a:p>
      </dgm:t>
    </dgm:pt>
    <dgm:pt modelId="{94C8F23E-DCB2-416D-A354-8A802880E6CC}" type="pres">
      <dgm:prSet presAssocID="{4A5BDAF5-A5ED-47FE-8E4D-1C6AC8489C11}" presName="linearFlow" presStyleCnt="0">
        <dgm:presLayoutVars>
          <dgm:dir/>
          <dgm:resizeHandles val="exact"/>
        </dgm:presLayoutVars>
      </dgm:prSet>
      <dgm:spPr/>
    </dgm:pt>
    <dgm:pt modelId="{03198ADA-A98F-4B0D-90D8-6AE0C41A8A88}" type="pres">
      <dgm:prSet presAssocID="{8239ED35-3927-4AE8-A905-B1DDC8FA33E5}" presName="composite" presStyleCnt="0"/>
      <dgm:spPr/>
    </dgm:pt>
    <dgm:pt modelId="{5ED1860F-0A0F-4E9A-93E5-29417BA82B51}" type="pres">
      <dgm:prSet presAssocID="{8239ED35-3927-4AE8-A905-B1DDC8FA33E5}" presName="imgShp" presStyleLbl="fgImgPlace1" presStyleIdx="0" presStyleCnt="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82D5FE58-9FB5-422B-BAB6-921288F5301C}" type="pres">
      <dgm:prSet presAssocID="{8239ED35-3927-4AE8-A905-B1DDC8FA33E5}" presName="txShp" presStyleLbl="node1" presStyleIdx="0" presStyleCnt="2">
        <dgm:presLayoutVars>
          <dgm:bulletEnabled val="1"/>
        </dgm:presLayoutVars>
      </dgm:prSet>
      <dgm:spPr/>
    </dgm:pt>
    <dgm:pt modelId="{16CDAE59-F860-4D9A-AA56-DAF524F3A61D}" type="pres">
      <dgm:prSet presAssocID="{94D31563-5A0F-407E-981C-1525F926BD70}" presName="spacing" presStyleCnt="0"/>
      <dgm:spPr/>
    </dgm:pt>
    <dgm:pt modelId="{0BEED58B-89AA-46AB-8B86-0E87C33F7A19}" type="pres">
      <dgm:prSet presAssocID="{395176FA-9224-43F6-996E-09B4C773110F}" presName="composite" presStyleCnt="0"/>
      <dgm:spPr/>
    </dgm:pt>
    <dgm:pt modelId="{4E7BC58A-27D1-4E63-BB89-392855E5188D}" type="pres">
      <dgm:prSet presAssocID="{395176FA-9224-43F6-996E-09B4C773110F}" presName="imgShp" presStyleLbl="fgImgPlace1" presStyleIdx="1" presStyleCnt="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384E6EBC-65A3-465B-8354-7D07A6F321D0}" type="pres">
      <dgm:prSet presAssocID="{395176FA-9224-43F6-996E-09B4C773110F}" presName="txShp" presStyleLbl="node1" presStyleIdx="1" presStyleCnt="2" custLinFactNeighborX="691" custLinFactNeighborY="4657">
        <dgm:presLayoutVars>
          <dgm:bulletEnabled val="1"/>
        </dgm:presLayoutVars>
      </dgm:prSet>
      <dgm:spPr/>
    </dgm:pt>
  </dgm:ptLst>
  <dgm:cxnLst>
    <dgm:cxn modelId="{D6906E1D-B4CB-4B44-ACDE-D265ED43D04F}" type="presOf" srcId="{8239ED35-3927-4AE8-A905-B1DDC8FA33E5}" destId="{82D5FE58-9FB5-422B-BAB6-921288F5301C}" srcOrd="0" destOrd="0" presId="urn:microsoft.com/office/officeart/2005/8/layout/vList3#1"/>
    <dgm:cxn modelId="{6EDA5E3F-2578-4D78-B251-1ACF168B136E}" type="presOf" srcId="{4A5BDAF5-A5ED-47FE-8E4D-1C6AC8489C11}" destId="{94C8F23E-DCB2-416D-A354-8A802880E6CC}" srcOrd="0" destOrd="0" presId="urn:microsoft.com/office/officeart/2005/8/layout/vList3#1"/>
    <dgm:cxn modelId="{58CB6B78-0D98-4EE4-A7E5-2B21C06C59B1}" srcId="{4A5BDAF5-A5ED-47FE-8E4D-1C6AC8489C11}" destId="{395176FA-9224-43F6-996E-09B4C773110F}" srcOrd="1" destOrd="0" parTransId="{5747369B-E585-4BD0-86C0-6990AEA2926C}" sibTransId="{1DF85AD6-259C-4482-90F1-0037589A5311}"/>
    <dgm:cxn modelId="{A7054A81-12D9-49BC-9BD6-919C5B4F9C80}" type="presOf" srcId="{395176FA-9224-43F6-996E-09B4C773110F}" destId="{384E6EBC-65A3-465B-8354-7D07A6F321D0}" srcOrd="0" destOrd="0" presId="urn:microsoft.com/office/officeart/2005/8/layout/vList3#1"/>
    <dgm:cxn modelId="{7D42CBC8-2AD9-4F58-9983-F8B3C755C739}" srcId="{4A5BDAF5-A5ED-47FE-8E4D-1C6AC8489C11}" destId="{8239ED35-3927-4AE8-A905-B1DDC8FA33E5}" srcOrd="0" destOrd="0" parTransId="{4F22D508-86D0-437D-9124-65307A8CCFE8}" sibTransId="{94D31563-5A0F-407E-981C-1525F926BD70}"/>
    <dgm:cxn modelId="{FCFCE4FF-FBB1-4025-A39D-15DFA21C5E27}" type="presParOf" srcId="{94C8F23E-DCB2-416D-A354-8A802880E6CC}" destId="{03198ADA-A98F-4B0D-90D8-6AE0C41A8A88}" srcOrd="0" destOrd="0" presId="urn:microsoft.com/office/officeart/2005/8/layout/vList3#1"/>
    <dgm:cxn modelId="{32681811-B8DC-4DA1-B88E-2C9F4BC33103}" type="presParOf" srcId="{03198ADA-A98F-4B0D-90D8-6AE0C41A8A88}" destId="{5ED1860F-0A0F-4E9A-93E5-29417BA82B51}" srcOrd="0" destOrd="0" presId="urn:microsoft.com/office/officeart/2005/8/layout/vList3#1"/>
    <dgm:cxn modelId="{C762CBD0-4C4A-4548-A114-AFE064075D26}" type="presParOf" srcId="{03198ADA-A98F-4B0D-90D8-6AE0C41A8A88}" destId="{82D5FE58-9FB5-422B-BAB6-921288F5301C}" srcOrd="1" destOrd="0" presId="urn:microsoft.com/office/officeart/2005/8/layout/vList3#1"/>
    <dgm:cxn modelId="{22E3976A-DEDD-4529-93D7-5C617763E7B1}" type="presParOf" srcId="{94C8F23E-DCB2-416D-A354-8A802880E6CC}" destId="{16CDAE59-F860-4D9A-AA56-DAF524F3A61D}" srcOrd="1" destOrd="0" presId="urn:microsoft.com/office/officeart/2005/8/layout/vList3#1"/>
    <dgm:cxn modelId="{AA21A4DB-10EB-4432-A11B-B394042F0759}" type="presParOf" srcId="{94C8F23E-DCB2-416D-A354-8A802880E6CC}" destId="{0BEED58B-89AA-46AB-8B86-0E87C33F7A19}" srcOrd="2" destOrd="0" presId="urn:microsoft.com/office/officeart/2005/8/layout/vList3#1"/>
    <dgm:cxn modelId="{44167BA2-C3E0-4E95-A455-C2AEB783CCB1}" type="presParOf" srcId="{0BEED58B-89AA-46AB-8B86-0E87C33F7A19}" destId="{4E7BC58A-27D1-4E63-BB89-392855E5188D}" srcOrd="0" destOrd="0" presId="urn:microsoft.com/office/officeart/2005/8/layout/vList3#1"/>
    <dgm:cxn modelId="{D7E2996C-FDD9-45C0-99B0-D5ACBB433BEF}" type="presParOf" srcId="{0BEED58B-89AA-46AB-8B86-0E87C33F7A19}" destId="{384E6EBC-65A3-465B-8354-7D07A6F321D0}" srcOrd="1" destOrd="0" presId="urn:microsoft.com/office/officeart/2005/8/layout/vList3#1"/>
  </dgm:cxnLst>
  <dgm:bg>
    <a:solidFill>
      <a:schemeClr val="accent4">
        <a:lumMod val="50000"/>
      </a:schemeClr>
    </a:solidFill>
  </dgm:bg>
  <dgm:whole>
    <a:ln>
      <a:solidFill>
        <a:srgbClr val="FFFF0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0090966-33CE-4D6A-A604-D25D4DC5D197}" type="doc">
      <dgm:prSet loTypeId="urn:microsoft.com/office/officeart/2005/8/layout/bList2#1" loCatId="picture" qsTypeId="urn:microsoft.com/office/officeart/2005/8/quickstyle/simple1" qsCatId="simple" csTypeId="urn:microsoft.com/office/officeart/2005/8/colors/accent1_2" csCatId="accent1" phldr="1"/>
      <dgm:spPr/>
    </dgm:pt>
    <dgm:pt modelId="{7D872B86-326B-4471-8A23-4557C159890D}">
      <dgm:prSet phldrT="[Текст]" phldr="1"/>
      <dgm:spPr/>
      <dgm:t>
        <a:bodyPr/>
        <a:lstStyle/>
        <a:p>
          <a:endParaRPr lang="ru-RU" dirty="0"/>
        </a:p>
      </dgm:t>
    </dgm:pt>
    <dgm:pt modelId="{7D486E98-C46A-4292-A8FC-A5DD9BFF995D}" type="parTrans" cxnId="{2A0824AA-FCD2-4AC5-88EF-8D26B4C334AE}">
      <dgm:prSet/>
      <dgm:spPr/>
      <dgm:t>
        <a:bodyPr/>
        <a:lstStyle/>
        <a:p>
          <a:endParaRPr lang="ru-RU"/>
        </a:p>
      </dgm:t>
    </dgm:pt>
    <dgm:pt modelId="{F4DD766E-B85F-4B0A-B86C-238216C583BC}" type="sibTrans" cxnId="{2A0824AA-FCD2-4AC5-88EF-8D26B4C334AE}">
      <dgm:prSet/>
      <dgm:spPr/>
      <dgm:t>
        <a:bodyPr/>
        <a:lstStyle/>
        <a:p>
          <a:endParaRPr lang="ru-RU"/>
        </a:p>
      </dgm:t>
    </dgm:pt>
    <dgm:pt modelId="{4EDAF32B-FDEF-4A3F-AA0C-F86BD2C32A58}">
      <dgm:prSet phldrT="[Текст]" phldr="1"/>
      <dgm:spPr/>
      <dgm:t>
        <a:bodyPr/>
        <a:lstStyle/>
        <a:p>
          <a:endParaRPr lang="ru-RU"/>
        </a:p>
      </dgm:t>
    </dgm:pt>
    <dgm:pt modelId="{AC25C1CD-7F20-4207-8FC3-0C766E1A1612}" type="parTrans" cxnId="{BE8B7621-4151-46BC-96D4-1F52CA987002}">
      <dgm:prSet/>
      <dgm:spPr/>
      <dgm:t>
        <a:bodyPr/>
        <a:lstStyle/>
        <a:p>
          <a:endParaRPr lang="ru-RU"/>
        </a:p>
      </dgm:t>
    </dgm:pt>
    <dgm:pt modelId="{CEC62407-2B41-44EE-8B0B-CB4750E26ED3}" type="sibTrans" cxnId="{BE8B7621-4151-46BC-96D4-1F52CA987002}">
      <dgm:prSet/>
      <dgm:spPr/>
      <dgm:t>
        <a:bodyPr/>
        <a:lstStyle/>
        <a:p>
          <a:endParaRPr lang="ru-RU"/>
        </a:p>
      </dgm:t>
    </dgm:pt>
    <dgm:pt modelId="{F0F16455-23FD-4185-BA8B-F87916960312}">
      <dgm:prSet phldrT="[Текст]" phldr="1"/>
      <dgm:spPr/>
      <dgm:t>
        <a:bodyPr/>
        <a:lstStyle/>
        <a:p>
          <a:endParaRPr lang="ru-RU"/>
        </a:p>
      </dgm:t>
    </dgm:pt>
    <dgm:pt modelId="{83030312-9C19-4446-AD4E-347A590C0428}" type="parTrans" cxnId="{4BDB0BDC-4D14-4379-BBBC-A9453B03C8EA}">
      <dgm:prSet/>
      <dgm:spPr/>
      <dgm:t>
        <a:bodyPr/>
        <a:lstStyle/>
        <a:p>
          <a:endParaRPr lang="ru-RU"/>
        </a:p>
      </dgm:t>
    </dgm:pt>
    <dgm:pt modelId="{3B803AA8-4ADE-45F4-AAB3-750310DCE17B}" type="sibTrans" cxnId="{4BDB0BDC-4D14-4379-BBBC-A9453B03C8EA}">
      <dgm:prSet/>
      <dgm:spPr/>
      <dgm:t>
        <a:bodyPr/>
        <a:lstStyle/>
        <a:p>
          <a:endParaRPr lang="ru-RU"/>
        </a:p>
      </dgm:t>
    </dgm:pt>
    <dgm:pt modelId="{42C6D2BE-E54D-46BE-A66A-5BA8AC0BCC2F}">
      <dgm:prSet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pPr algn="l"/>
          <a:r>
            <a:rPr lang="ru-RU" sz="1100" b="0" i="1" dirty="0"/>
            <a:t>«</a:t>
          </a:r>
          <a:r>
            <a:rPr lang="ru-RU" sz="1800" b="0" i="1" dirty="0">
              <a:solidFill>
                <a:srgbClr val="FF0000"/>
              </a:solidFill>
            </a:rPr>
            <a:t>Стремление к знаниям – обязанность каждого мусульманина и каждой мусульманки</a:t>
          </a:r>
          <a:r>
            <a:rPr lang="ru-RU" sz="900" b="0" i="1" dirty="0"/>
            <a:t>».</a:t>
          </a:r>
          <a:r>
            <a:rPr lang="ru-RU" sz="900" b="0" i="0" dirty="0"/>
            <a:t>(</a:t>
          </a:r>
          <a:r>
            <a:rPr lang="ru-RU" sz="900" b="0" i="0" dirty="0" err="1"/>
            <a:t>Табрани</a:t>
          </a:r>
          <a:r>
            <a:rPr lang="ru-RU" sz="900" b="0" i="0" dirty="0"/>
            <a:t>, </a:t>
          </a:r>
          <a:r>
            <a:rPr lang="ru-RU" sz="900" b="0" i="0" dirty="0" err="1"/>
            <a:t>Байхаки</a:t>
          </a:r>
          <a:r>
            <a:rPr lang="ru-RU" sz="900" b="0" i="0" dirty="0"/>
            <a:t>)</a:t>
          </a:r>
          <a:endParaRPr lang="ru-RU" sz="900" dirty="0"/>
        </a:p>
      </dgm:t>
    </dgm:pt>
    <dgm:pt modelId="{E0D8445B-62FC-4610-851F-8857CA30635F}" type="parTrans" cxnId="{381D5195-00A3-483A-8EB9-E4E3E2B06798}">
      <dgm:prSet/>
      <dgm:spPr/>
      <dgm:t>
        <a:bodyPr/>
        <a:lstStyle/>
        <a:p>
          <a:endParaRPr lang="ru-RU"/>
        </a:p>
      </dgm:t>
    </dgm:pt>
    <dgm:pt modelId="{3E554D92-EE35-4002-80D2-2DD6508997BD}" type="sibTrans" cxnId="{381D5195-00A3-483A-8EB9-E4E3E2B06798}">
      <dgm:prSet/>
      <dgm:spPr/>
      <dgm:t>
        <a:bodyPr/>
        <a:lstStyle/>
        <a:p>
          <a:endParaRPr lang="ru-RU"/>
        </a:p>
      </dgm:t>
    </dgm:pt>
    <dgm:pt modelId="{7F98E389-4805-40C7-B0A3-1D6095A1B7C4}">
      <dgm:prSet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pPr algn="l"/>
          <a:r>
            <a:rPr lang="ru-RU" sz="1100" b="0" i="1" dirty="0">
              <a:solidFill>
                <a:srgbClr val="FF0000"/>
              </a:solidFill>
            </a:rPr>
            <a:t>«</a:t>
          </a:r>
          <a:r>
            <a:rPr lang="ru-RU" sz="1800" b="1" i="1" dirty="0">
              <a:solidFill>
                <a:srgbClr val="FF0000"/>
              </a:solidFill>
            </a:rPr>
            <a:t>Стремление к знаниям перед Аллахом ценнее намаза, поста, хаджа и усердия на пути Аллаха</a:t>
          </a:r>
          <a:r>
            <a:rPr lang="ru-RU" sz="1100" b="0" i="1" dirty="0">
              <a:solidFill>
                <a:srgbClr val="FF0000"/>
              </a:solidFill>
            </a:rPr>
            <a:t>»</a:t>
          </a:r>
          <a:r>
            <a:rPr lang="ru-RU" sz="1100" b="0" i="0" dirty="0"/>
            <a:t> </a:t>
          </a:r>
          <a:r>
            <a:rPr lang="ru-RU" sz="800" b="0" i="0" dirty="0"/>
            <a:t>(</a:t>
          </a:r>
          <a:r>
            <a:rPr lang="ru-RU" sz="800" b="0" i="0" dirty="0" err="1"/>
            <a:t>Табрани</a:t>
          </a:r>
          <a:r>
            <a:rPr lang="ru-RU" sz="800" b="0" i="0" dirty="0"/>
            <a:t>, </a:t>
          </a:r>
          <a:r>
            <a:rPr lang="ru-RU" sz="800" b="0" i="0" dirty="0" err="1"/>
            <a:t>Ибну</a:t>
          </a:r>
          <a:r>
            <a:rPr lang="ru-RU" sz="800" b="0" i="0" dirty="0"/>
            <a:t> Абдул Барри).</a:t>
          </a:r>
          <a:endParaRPr lang="ru-RU" sz="1100" dirty="0"/>
        </a:p>
      </dgm:t>
    </dgm:pt>
    <dgm:pt modelId="{B85E339F-7149-4576-9912-3C9F4114BBF2}" type="parTrans" cxnId="{7D0013C7-93EE-4BFB-ABF7-0B3E01C1C78D}">
      <dgm:prSet/>
      <dgm:spPr/>
      <dgm:t>
        <a:bodyPr/>
        <a:lstStyle/>
        <a:p>
          <a:endParaRPr lang="ru-RU"/>
        </a:p>
      </dgm:t>
    </dgm:pt>
    <dgm:pt modelId="{EC1DA617-CB82-4C77-8E3E-0B7E19C2734C}" type="sibTrans" cxnId="{7D0013C7-93EE-4BFB-ABF7-0B3E01C1C78D}">
      <dgm:prSet/>
      <dgm:spPr/>
      <dgm:t>
        <a:bodyPr/>
        <a:lstStyle/>
        <a:p>
          <a:endParaRPr lang="ru-RU"/>
        </a:p>
      </dgm:t>
    </dgm:pt>
    <dgm:pt modelId="{D21F0BD8-6521-4B60-A981-A27D02CE0DC6}">
      <dgm:prSet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100" b="0" i="1" dirty="0"/>
            <a:t>«</a:t>
          </a:r>
          <a:r>
            <a:rPr lang="ru-RU" sz="1600" b="0" i="1" dirty="0">
              <a:solidFill>
                <a:srgbClr val="FF0000"/>
              </a:solidFill>
            </a:rPr>
            <a:t>Приобретай знания, даже если для этого придется отправиться в Китай, ведь приобретение знаний – долг каждого мусульманина</a:t>
          </a:r>
          <a:r>
            <a:rPr lang="ru-RU" sz="1100" b="0" i="1" dirty="0"/>
            <a:t>» </a:t>
          </a:r>
          <a:r>
            <a:rPr lang="ru-RU" sz="1100" b="0" i="0" dirty="0"/>
            <a:t>(</a:t>
          </a:r>
          <a:r>
            <a:rPr lang="ru-RU" sz="800" b="0" i="0" dirty="0" err="1"/>
            <a:t>Байхаки</a:t>
          </a:r>
          <a:r>
            <a:rPr lang="ru-RU" sz="800" b="0" i="0" dirty="0"/>
            <a:t>) </a:t>
          </a:r>
          <a:r>
            <a:rPr lang="ru-RU" sz="800" b="0" i="0" dirty="0" err="1"/>
            <a:t>бн</a:t>
          </a:r>
          <a:r>
            <a:rPr lang="ru-RU" sz="800" b="0" i="0" dirty="0"/>
            <a:t> </a:t>
          </a:r>
          <a:r>
            <a:rPr lang="ru-RU" sz="800" b="0" i="0" dirty="0" err="1"/>
            <a:t>Ади</a:t>
          </a:r>
          <a:r>
            <a:rPr lang="ru-RU" sz="800" b="0" i="0" dirty="0"/>
            <a:t> и другие).</a:t>
          </a:r>
          <a:endParaRPr lang="ru-RU" sz="800" dirty="0"/>
        </a:p>
      </dgm:t>
    </dgm:pt>
    <dgm:pt modelId="{E111BC41-3016-4F9C-AD0B-1AD0F3B3FA0D}" type="parTrans" cxnId="{36E55C2B-752B-40E2-BBAE-AEE7D58386E3}">
      <dgm:prSet/>
      <dgm:spPr/>
      <dgm:t>
        <a:bodyPr/>
        <a:lstStyle/>
        <a:p>
          <a:endParaRPr lang="ru-RU"/>
        </a:p>
      </dgm:t>
    </dgm:pt>
    <dgm:pt modelId="{3B52BB2D-C83E-4274-8986-3205284D9961}" type="sibTrans" cxnId="{36E55C2B-752B-40E2-BBAE-AEE7D58386E3}">
      <dgm:prSet/>
      <dgm:spPr/>
      <dgm:t>
        <a:bodyPr/>
        <a:lstStyle/>
        <a:p>
          <a:endParaRPr lang="ru-RU"/>
        </a:p>
      </dgm:t>
    </dgm:pt>
    <dgm:pt modelId="{D483E4E1-CFE0-422F-973F-735CF03857E3}" type="pres">
      <dgm:prSet presAssocID="{D0090966-33CE-4D6A-A604-D25D4DC5D197}" presName="diagram" presStyleCnt="0">
        <dgm:presLayoutVars>
          <dgm:dir/>
          <dgm:animLvl val="lvl"/>
          <dgm:resizeHandles val="exact"/>
        </dgm:presLayoutVars>
      </dgm:prSet>
      <dgm:spPr/>
    </dgm:pt>
    <dgm:pt modelId="{F4852E72-7317-461A-B088-293319F0EE5F}" type="pres">
      <dgm:prSet presAssocID="{7D872B86-326B-4471-8A23-4557C159890D}" presName="compNode" presStyleCnt="0"/>
      <dgm:spPr/>
    </dgm:pt>
    <dgm:pt modelId="{368EA839-E1C0-43DA-98EA-AF97E7E46728}" type="pres">
      <dgm:prSet presAssocID="{7D872B86-326B-4471-8A23-4557C159890D}" presName="childRect" presStyleLbl="bgAcc1" presStyleIdx="0" presStyleCnt="3">
        <dgm:presLayoutVars>
          <dgm:bulletEnabled val="1"/>
        </dgm:presLayoutVars>
      </dgm:prSet>
      <dgm:spPr/>
    </dgm:pt>
    <dgm:pt modelId="{1722DD03-3BC1-4909-8282-DE8A3A07E3A6}" type="pres">
      <dgm:prSet presAssocID="{7D872B86-326B-4471-8A23-4557C159890D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B2FE0308-0FED-4E5F-8709-70231BA83005}" type="pres">
      <dgm:prSet presAssocID="{7D872B86-326B-4471-8A23-4557C159890D}" presName="parentRect" presStyleLbl="alignNode1" presStyleIdx="0" presStyleCnt="3"/>
      <dgm:spPr/>
    </dgm:pt>
    <dgm:pt modelId="{A310148A-CDFD-4D0D-9AE3-55637F63DE5A}" type="pres">
      <dgm:prSet presAssocID="{7D872B86-326B-4471-8A23-4557C159890D}" presName="adorn" presStyleLbl="fgAccFollow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9D5A8C56-AA7C-4F7E-BB95-79A7801AFF82}" type="pres">
      <dgm:prSet presAssocID="{F4DD766E-B85F-4B0A-B86C-238216C583BC}" presName="sibTrans" presStyleLbl="sibTrans2D1" presStyleIdx="0" presStyleCnt="0"/>
      <dgm:spPr/>
    </dgm:pt>
    <dgm:pt modelId="{A0670DC4-C987-4F57-8B66-1C6B13C5D61C}" type="pres">
      <dgm:prSet presAssocID="{4EDAF32B-FDEF-4A3F-AA0C-F86BD2C32A58}" presName="compNode" presStyleCnt="0"/>
      <dgm:spPr/>
    </dgm:pt>
    <dgm:pt modelId="{61A1B412-0078-426A-86D9-5E2E33D13DB0}" type="pres">
      <dgm:prSet presAssocID="{4EDAF32B-FDEF-4A3F-AA0C-F86BD2C32A58}" presName="childRect" presStyleLbl="bgAcc1" presStyleIdx="1" presStyleCnt="3">
        <dgm:presLayoutVars>
          <dgm:bulletEnabled val="1"/>
        </dgm:presLayoutVars>
      </dgm:prSet>
      <dgm:spPr/>
    </dgm:pt>
    <dgm:pt modelId="{F512EF3C-A1B0-4A0A-89EB-57A5EE339B09}" type="pres">
      <dgm:prSet presAssocID="{4EDAF32B-FDEF-4A3F-AA0C-F86BD2C32A58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A7E1DB6B-CD6A-4E76-A148-78E091A582F1}" type="pres">
      <dgm:prSet presAssocID="{4EDAF32B-FDEF-4A3F-AA0C-F86BD2C32A58}" presName="parentRect" presStyleLbl="alignNode1" presStyleIdx="1" presStyleCnt="3"/>
      <dgm:spPr/>
    </dgm:pt>
    <dgm:pt modelId="{CE88D340-0639-427C-B1B2-A766BA3EE175}" type="pres">
      <dgm:prSet presAssocID="{4EDAF32B-FDEF-4A3F-AA0C-F86BD2C32A58}" presName="adorn" presStyleLbl="fgAccFollowNod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2AA6C6C-C729-4238-834F-0793F936F8DC}" type="pres">
      <dgm:prSet presAssocID="{CEC62407-2B41-44EE-8B0B-CB4750E26ED3}" presName="sibTrans" presStyleLbl="sibTrans2D1" presStyleIdx="0" presStyleCnt="0"/>
      <dgm:spPr/>
    </dgm:pt>
    <dgm:pt modelId="{709465CB-9193-4C52-B5AF-10255A1A0D6B}" type="pres">
      <dgm:prSet presAssocID="{F0F16455-23FD-4185-BA8B-F87916960312}" presName="compNode" presStyleCnt="0"/>
      <dgm:spPr/>
    </dgm:pt>
    <dgm:pt modelId="{70E08852-748B-445C-B95A-689917802302}" type="pres">
      <dgm:prSet presAssocID="{F0F16455-23FD-4185-BA8B-F87916960312}" presName="childRect" presStyleLbl="bgAcc1" presStyleIdx="2" presStyleCnt="3">
        <dgm:presLayoutVars>
          <dgm:bulletEnabled val="1"/>
        </dgm:presLayoutVars>
      </dgm:prSet>
      <dgm:spPr/>
    </dgm:pt>
    <dgm:pt modelId="{038E2457-9868-4C57-BA17-E2C58956EC04}" type="pres">
      <dgm:prSet presAssocID="{F0F16455-23FD-4185-BA8B-F87916960312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A1E0DD91-847A-493D-A868-706A217D6EE8}" type="pres">
      <dgm:prSet presAssocID="{F0F16455-23FD-4185-BA8B-F87916960312}" presName="parentRect" presStyleLbl="alignNode1" presStyleIdx="2" presStyleCnt="3"/>
      <dgm:spPr/>
    </dgm:pt>
    <dgm:pt modelId="{E584947F-912E-4A9D-924F-0064E94DD49B}" type="pres">
      <dgm:prSet presAssocID="{F0F16455-23FD-4185-BA8B-F87916960312}" presName="adorn" presStyleLbl="fgAccFollowNode1" presStyleIdx="2" presStyleCnt="3" custLinFactNeighborX="10777" custLinFactNeighborY="-7981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</dgm:spPr>
    </dgm:pt>
  </dgm:ptLst>
  <dgm:cxnLst>
    <dgm:cxn modelId="{336B910B-DBFD-4B23-9A37-264509FFCF2E}" type="presOf" srcId="{4EDAF32B-FDEF-4A3F-AA0C-F86BD2C32A58}" destId="{A7E1DB6B-CD6A-4E76-A148-78E091A582F1}" srcOrd="1" destOrd="0" presId="urn:microsoft.com/office/officeart/2005/8/layout/bList2#1"/>
    <dgm:cxn modelId="{CF83FD10-2B1A-40E7-9608-A60917BD485B}" type="presOf" srcId="{D21F0BD8-6521-4B60-A981-A27D02CE0DC6}" destId="{70E08852-748B-445C-B95A-689917802302}" srcOrd="0" destOrd="0" presId="urn:microsoft.com/office/officeart/2005/8/layout/bList2#1"/>
    <dgm:cxn modelId="{BE8B7621-4151-46BC-96D4-1F52CA987002}" srcId="{D0090966-33CE-4D6A-A604-D25D4DC5D197}" destId="{4EDAF32B-FDEF-4A3F-AA0C-F86BD2C32A58}" srcOrd="1" destOrd="0" parTransId="{AC25C1CD-7F20-4207-8FC3-0C766E1A1612}" sibTransId="{CEC62407-2B41-44EE-8B0B-CB4750E26ED3}"/>
    <dgm:cxn modelId="{D86C2323-7FC6-4F59-8422-F3C92836B18D}" type="presOf" srcId="{F0F16455-23FD-4185-BA8B-F87916960312}" destId="{038E2457-9868-4C57-BA17-E2C58956EC04}" srcOrd="0" destOrd="0" presId="urn:microsoft.com/office/officeart/2005/8/layout/bList2#1"/>
    <dgm:cxn modelId="{36E55C2B-752B-40E2-BBAE-AEE7D58386E3}" srcId="{F0F16455-23FD-4185-BA8B-F87916960312}" destId="{D21F0BD8-6521-4B60-A981-A27D02CE0DC6}" srcOrd="0" destOrd="0" parTransId="{E111BC41-3016-4F9C-AD0B-1AD0F3B3FA0D}" sibTransId="{3B52BB2D-C83E-4274-8986-3205284D9961}"/>
    <dgm:cxn modelId="{91627140-8316-487C-8E0C-8E56CBF47299}" type="presOf" srcId="{7D872B86-326B-4471-8A23-4557C159890D}" destId="{B2FE0308-0FED-4E5F-8709-70231BA83005}" srcOrd="1" destOrd="0" presId="urn:microsoft.com/office/officeart/2005/8/layout/bList2#1"/>
    <dgm:cxn modelId="{8C935569-463B-4AA9-B84E-E55A02AA0E2C}" type="presOf" srcId="{F0F16455-23FD-4185-BA8B-F87916960312}" destId="{A1E0DD91-847A-493D-A868-706A217D6EE8}" srcOrd="1" destOrd="0" presId="urn:microsoft.com/office/officeart/2005/8/layout/bList2#1"/>
    <dgm:cxn modelId="{3A684D81-06A2-4494-8B50-0F250F3AD4BF}" type="presOf" srcId="{F4DD766E-B85F-4B0A-B86C-238216C583BC}" destId="{9D5A8C56-AA7C-4F7E-BB95-79A7801AFF82}" srcOrd="0" destOrd="0" presId="urn:microsoft.com/office/officeart/2005/8/layout/bList2#1"/>
    <dgm:cxn modelId="{8C92E885-9D39-4B66-835E-E6AE4ACFD621}" type="presOf" srcId="{7D872B86-326B-4471-8A23-4557C159890D}" destId="{1722DD03-3BC1-4909-8282-DE8A3A07E3A6}" srcOrd="0" destOrd="0" presId="urn:microsoft.com/office/officeart/2005/8/layout/bList2#1"/>
    <dgm:cxn modelId="{381D5195-00A3-483A-8EB9-E4E3E2B06798}" srcId="{7D872B86-326B-4471-8A23-4557C159890D}" destId="{42C6D2BE-E54D-46BE-A66A-5BA8AC0BCC2F}" srcOrd="0" destOrd="0" parTransId="{E0D8445B-62FC-4610-851F-8857CA30635F}" sibTransId="{3E554D92-EE35-4002-80D2-2DD6508997BD}"/>
    <dgm:cxn modelId="{2A0824AA-FCD2-4AC5-88EF-8D26B4C334AE}" srcId="{D0090966-33CE-4D6A-A604-D25D4DC5D197}" destId="{7D872B86-326B-4471-8A23-4557C159890D}" srcOrd="0" destOrd="0" parTransId="{7D486E98-C46A-4292-A8FC-A5DD9BFF995D}" sibTransId="{F4DD766E-B85F-4B0A-B86C-238216C583BC}"/>
    <dgm:cxn modelId="{E43CD9C6-8185-42FD-8650-240372260087}" type="presOf" srcId="{D0090966-33CE-4D6A-A604-D25D4DC5D197}" destId="{D483E4E1-CFE0-422F-973F-735CF03857E3}" srcOrd="0" destOrd="0" presId="urn:microsoft.com/office/officeart/2005/8/layout/bList2#1"/>
    <dgm:cxn modelId="{7D0013C7-93EE-4BFB-ABF7-0B3E01C1C78D}" srcId="{4EDAF32B-FDEF-4A3F-AA0C-F86BD2C32A58}" destId="{7F98E389-4805-40C7-B0A3-1D6095A1B7C4}" srcOrd="0" destOrd="0" parTransId="{B85E339F-7149-4576-9912-3C9F4114BBF2}" sibTransId="{EC1DA617-CB82-4C77-8E3E-0B7E19C2734C}"/>
    <dgm:cxn modelId="{4378DEDA-46EF-470F-B986-2829AA2ABA0A}" type="presOf" srcId="{42C6D2BE-E54D-46BE-A66A-5BA8AC0BCC2F}" destId="{368EA839-E1C0-43DA-98EA-AF97E7E46728}" srcOrd="0" destOrd="0" presId="urn:microsoft.com/office/officeart/2005/8/layout/bList2#1"/>
    <dgm:cxn modelId="{4BDB0BDC-4D14-4379-BBBC-A9453B03C8EA}" srcId="{D0090966-33CE-4D6A-A604-D25D4DC5D197}" destId="{F0F16455-23FD-4185-BA8B-F87916960312}" srcOrd="2" destOrd="0" parTransId="{83030312-9C19-4446-AD4E-347A590C0428}" sibTransId="{3B803AA8-4ADE-45F4-AAB3-750310DCE17B}"/>
    <dgm:cxn modelId="{B1BB22EF-ACC0-4BC7-A88C-37868FD95487}" type="presOf" srcId="{CEC62407-2B41-44EE-8B0B-CB4750E26ED3}" destId="{62AA6C6C-C729-4238-834F-0793F936F8DC}" srcOrd="0" destOrd="0" presId="urn:microsoft.com/office/officeart/2005/8/layout/bList2#1"/>
    <dgm:cxn modelId="{2573ACF1-1F11-45F6-AC6B-46D5B4F4E4D5}" type="presOf" srcId="{4EDAF32B-FDEF-4A3F-AA0C-F86BD2C32A58}" destId="{F512EF3C-A1B0-4A0A-89EB-57A5EE339B09}" srcOrd="0" destOrd="0" presId="urn:microsoft.com/office/officeart/2005/8/layout/bList2#1"/>
    <dgm:cxn modelId="{DA342AFC-B25C-40D2-88B4-CCC3578F681C}" type="presOf" srcId="{7F98E389-4805-40C7-B0A3-1D6095A1B7C4}" destId="{61A1B412-0078-426A-86D9-5E2E33D13DB0}" srcOrd="0" destOrd="0" presId="urn:microsoft.com/office/officeart/2005/8/layout/bList2#1"/>
    <dgm:cxn modelId="{7A44BE77-0144-4B44-95F0-04CAEA50DC1D}" type="presParOf" srcId="{D483E4E1-CFE0-422F-973F-735CF03857E3}" destId="{F4852E72-7317-461A-B088-293319F0EE5F}" srcOrd="0" destOrd="0" presId="urn:microsoft.com/office/officeart/2005/8/layout/bList2#1"/>
    <dgm:cxn modelId="{63F20B30-F991-4E9A-834C-68B8B43F347A}" type="presParOf" srcId="{F4852E72-7317-461A-B088-293319F0EE5F}" destId="{368EA839-E1C0-43DA-98EA-AF97E7E46728}" srcOrd="0" destOrd="0" presId="urn:microsoft.com/office/officeart/2005/8/layout/bList2#1"/>
    <dgm:cxn modelId="{C53A2469-3223-4F3D-8835-B0F08A6F33FD}" type="presParOf" srcId="{F4852E72-7317-461A-B088-293319F0EE5F}" destId="{1722DD03-3BC1-4909-8282-DE8A3A07E3A6}" srcOrd="1" destOrd="0" presId="urn:microsoft.com/office/officeart/2005/8/layout/bList2#1"/>
    <dgm:cxn modelId="{B904C291-D844-4ED9-9F96-E57EB9C12FC3}" type="presParOf" srcId="{F4852E72-7317-461A-B088-293319F0EE5F}" destId="{B2FE0308-0FED-4E5F-8709-70231BA83005}" srcOrd="2" destOrd="0" presId="urn:microsoft.com/office/officeart/2005/8/layout/bList2#1"/>
    <dgm:cxn modelId="{A46E18D9-1B04-4864-B701-130BF275E743}" type="presParOf" srcId="{F4852E72-7317-461A-B088-293319F0EE5F}" destId="{A310148A-CDFD-4D0D-9AE3-55637F63DE5A}" srcOrd="3" destOrd="0" presId="urn:microsoft.com/office/officeart/2005/8/layout/bList2#1"/>
    <dgm:cxn modelId="{3B64DF1E-7141-45EB-984D-C88D3F1EEB47}" type="presParOf" srcId="{D483E4E1-CFE0-422F-973F-735CF03857E3}" destId="{9D5A8C56-AA7C-4F7E-BB95-79A7801AFF82}" srcOrd="1" destOrd="0" presId="urn:microsoft.com/office/officeart/2005/8/layout/bList2#1"/>
    <dgm:cxn modelId="{11B189E6-D7C8-4B49-A3E6-57A00A0A1842}" type="presParOf" srcId="{D483E4E1-CFE0-422F-973F-735CF03857E3}" destId="{A0670DC4-C987-4F57-8B66-1C6B13C5D61C}" srcOrd="2" destOrd="0" presId="urn:microsoft.com/office/officeart/2005/8/layout/bList2#1"/>
    <dgm:cxn modelId="{B0B80D22-DC4C-458B-A8E7-DB47E7AE40F9}" type="presParOf" srcId="{A0670DC4-C987-4F57-8B66-1C6B13C5D61C}" destId="{61A1B412-0078-426A-86D9-5E2E33D13DB0}" srcOrd="0" destOrd="0" presId="urn:microsoft.com/office/officeart/2005/8/layout/bList2#1"/>
    <dgm:cxn modelId="{A3B56D6D-6240-4C51-991B-3B6C7AEC7999}" type="presParOf" srcId="{A0670DC4-C987-4F57-8B66-1C6B13C5D61C}" destId="{F512EF3C-A1B0-4A0A-89EB-57A5EE339B09}" srcOrd="1" destOrd="0" presId="urn:microsoft.com/office/officeart/2005/8/layout/bList2#1"/>
    <dgm:cxn modelId="{3611B53F-49AB-47CF-B096-2C2E276CD256}" type="presParOf" srcId="{A0670DC4-C987-4F57-8B66-1C6B13C5D61C}" destId="{A7E1DB6B-CD6A-4E76-A148-78E091A582F1}" srcOrd="2" destOrd="0" presId="urn:microsoft.com/office/officeart/2005/8/layout/bList2#1"/>
    <dgm:cxn modelId="{1C099D95-F40E-4DD7-A7DD-BB53F6EFE867}" type="presParOf" srcId="{A0670DC4-C987-4F57-8B66-1C6B13C5D61C}" destId="{CE88D340-0639-427C-B1B2-A766BA3EE175}" srcOrd="3" destOrd="0" presId="urn:microsoft.com/office/officeart/2005/8/layout/bList2#1"/>
    <dgm:cxn modelId="{73A2C9BE-0B7C-48A0-AA0E-5EB18AB4DCA9}" type="presParOf" srcId="{D483E4E1-CFE0-422F-973F-735CF03857E3}" destId="{62AA6C6C-C729-4238-834F-0793F936F8DC}" srcOrd="3" destOrd="0" presId="urn:microsoft.com/office/officeart/2005/8/layout/bList2#1"/>
    <dgm:cxn modelId="{AACF10AD-888D-4170-98A1-9A04CA2D6653}" type="presParOf" srcId="{D483E4E1-CFE0-422F-973F-735CF03857E3}" destId="{709465CB-9193-4C52-B5AF-10255A1A0D6B}" srcOrd="4" destOrd="0" presId="urn:microsoft.com/office/officeart/2005/8/layout/bList2#1"/>
    <dgm:cxn modelId="{E64678D3-E9E3-41AB-98A8-76DC82F48C3B}" type="presParOf" srcId="{709465CB-9193-4C52-B5AF-10255A1A0D6B}" destId="{70E08852-748B-445C-B95A-689917802302}" srcOrd="0" destOrd="0" presId="urn:microsoft.com/office/officeart/2005/8/layout/bList2#1"/>
    <dgm:cxn modelId="{D75E59A7-F275-4C4F-A9D9-FCBB6524EE05}" type="presParOf" srcId="{709465CB-9193-4C52-B5AF-10255A1A0D6B}" destId="{038E2457-9868-4C57-BA17-E2C58956EC04}" srcOrd="1" destOrd="0" presId="urn:microsoft.com/office/officeart/2005/8/layout/bList2#1"/>
    <dgm:cxn modelId="{590ABDA0-ADEC-46BE-910B-4BD5FC30A786}" type="presParOf" srcId="{709465CB-9193-4C52-B5AF-10255A1A0D6B}" destId="{A1E0DD91-847A-493D-A868-706A217D6EE8}" srcOrd="2" destOrd="0" presId="urn:microsoft.com/office/officeart/2005/8/layout/bList2#1"/>
    <dgm:cxn modelId="{BB62344F-0CE7-4E39-A1B2-96474492FD3E}" type="presParOf" srcId="{709465CB-9193-4C52-B5AF-10255A1A0D6B}" destId="{E584947F-912E-4A9D-924F-0064E94DD49B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106433E-DF2A-490E-82A1-7FB07D5CCE2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80B74B-72C6-4A8A-81D7-B9197ABC1C2E}">
      <dgm:prSet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1300" i="1" dirty="0">
              <a:latin typeface="Book Antiqua" pitchFamily="18" charset="0"/>
            </a:rPr>
            <a:t>«</a:t>
          </a:r>
          <a:r>
            <a:rPr lang="ru-RU" sz="2400" i="1" dirty="0">
              <a:solidFill>
                <a:srgbClr val="FF0000"/>
              </a:solidFill>
              <a:latin typeface="Book Antiqua" pitchFamily="18" charset="0"/>
            </a:rPr>
            <a:t>Книга о сложении и вычитании на основе индийского счисления</a:t>
          </a:r>
          <a:r>
            <a:rPr lang="ru-RU" sz="1300" i="1" dirty="0">
              <a:solidFill>
                <a:srgbClr val="FF0000"/>
              </a:solidFill>
              <a:latin typeface="Book Antiqua" pitchFamily="18" charset="0"/>
            </a:rPr>
            <a:t>»</a:t>
          </a:r>
          <a:r>
            <a:rPr lang="ru-RU" sz="1300" dirty="0">
              <a:solidFill>
                <a:srgbClr val="FF0000"/>
              </a:solidFill>
            </a:rPr>
            <a:t>                                          </a:t>
          </a:r>
        </a:p>
      </dgm:t>
    </dgm:pt>
    <dgm:pt modelId="{DD77A0AC-6248-4B23-9812-74F683137D8B}" type="parTrans" cxnId="{CF9E4696-8218-4AF3-8CD8-B82F1341E54D}">
      <dgm:prSet/>
      <dgm:spPr/>
      <dgm:t>
        <a:bodyPr/>
        <a:lstStyle/>
        <a:p>
          <a:endParaRPr lang="ru-RU"/>
        </a:p>
      </dgm:t>
    </dgm:pt>
    <dgm:pt modelId="{89AC4048-DFC7-4967-83DE-439F4DA980A3}" type="sibTrans" cxnId="{CF9E4696-8218-4AF3-8CD8-B82F1341E54D}">
      <dgm:prSet/>
      <dgm:spPr/>
      <dgm:t>
        <a:bodyPr/>
        <a:lstStyle/>
        <a:p>
          <a:endParaRPr lang="ru-RU"/>
        </a:p>
      </dgm:t>
    </dgm:pt>
    <dgm:pt modelId="{465F50BB-7233-416A-8CF9-89F8E17DA003}">
      <dgm:prSet custT="1"/>
      <dgm:spPr>
        <a:solidFill>
          <a:srgbClr val="FFFF00"/>
        </a:solidFill>
      </dgm:spPr>
      <dgm:t>
        <a:bodyPr/>
        <a:lstStyle/>
        <a:p>
          <a:pPr algn="ctr"/>
          <a:r>
            <a:rPr lang="ru-RU" sz="2400" i="1" dirty="0">
              <a:solidFill>
                <a:srgbClr val="FF0000"/>
              </a:solidFill>
              <a:latin typeface="Book Antiqua" pitchFamily="18" charset="0"/>
            </a:rPr>
            <a:t>Первый труд о десятичной системе вычислений</a:t>
          </a:r>
        </a:p>
      </dgm:t>
    </dgm:pt>
    <dgm:pt modelId="{0D6CF662-EA49-4592-A530-69C5A351D986}" type="parTrans" cxnId="{0E1EA73D-59A8-46FA-A61A-444429FDBB7B}">
      <dgm:prSet/>
      <dgm:spPr/>
      <dgm:t>
        <a:bodyPr/>
        <a:lstStyle/>
        <a:p>
          <a:endParaRPr lang="ru-RU"/>
        </a:p>
      </dgm:t>
    </dgm:pt>
    <dgm:pt modelId="{0A6DA470-52AE-4817-A312-5200D7B9F27C}" type="sibTrans" cxnId="{0E1EA73D-59A8-46FA-A61A-444429FDBB7B}">
      <dgm:prSet/>
      <dgm:spPr/>
      <dgm:t>
        <a:bodyPr/>
        <a:lstStyle/>
        <a:p>
          <a:endParaRPr lang="ru-RU"/>
        </a:p>
      </dgm:t>
    </dgm:pt>
    <dgm:pt modelId="{62E75FA7-4428-4B22-B288-8344F6170BEE}">
      <dgm:prSet custT="1"/>
      <dgm:spPr>
        <a:solidFill>
          <a:srgbClr val="92D050"/>
        </a:solidFill>
      </dgm:spPr>
      <dgm:t>
        <a:bodyPr/>
        <a:lstStyle/>
        <a:p>
          <a:pPr algn="ctr"/>
          <a:r>
            <a:rPr lang="ru-RU" sz="1600" b="0" i="0" dirty="0">
              <a:solidFill>
                <a:srgbClr val="7030A0"/>
              </a:solidFill>
            </a:rPr>
            <a:t>Написал первую книгу по алгебре под названием «</a:t>
          </a:r>
          <a:r>
            <a:rPr lang="ru-RU" sz="1600" b="1" i="1" dirty="0">
              <a:solidFill>
                <a:srgbClr val="7030A0"/>
              </a:solidFill>
            </a:rPr>
            <a:t>аль-</a:t>
          </a:r>
          <a:r>
            <a:rPr lang="ru-RU" sz="1600" b="1" i="1" dirty="0" err="1">
              <a:solidFill>
                <a:srgbClr val="7030A0"/>
              </a:solidFill>
            </a:rPr>
            <a:t>Джабр</a:t>
          </a:r>
          <a:r>
            <a:rPr lang="ru-RU" sz="1600" b="1" i="1" dirty="0">
              <a:solidFill>
                <a:srgbClr val="7030A0"/>
              </a:solidFill>
            </a:rPr>
            <a:t> </a:t>
          </a:r>
          <a:r>
            <a:rPr lang="ru-RU" sz="1600" b="1" i="1" dirty="0" err="1">
              <a:solidFill>
                <a:srgbClr val="7030A0"/>
              </a:solidFill>
            </a:rPr>
            <a:t>валь-Мугабиле</a:t>
          </a:r>
          <a:r>
            <a:rPr lang="ru-RU" sz="1600" b="0" i="0" dirty="0">
              <a:solidFill>
                <a:srgbClr val="7030A0"/>
              </a:solidFill>
            </a:rPr>
            <a:t>». Слово «аль-</a:t>
          </a:r>
          <a:r>
            <a:rPr lang="ru-RU" sz="1600" b="0" i="0" dirty="0" err="1">
              <a:solidFill>
                <a:srgbClr val="7030A0"/>
              </a:solidFill>
            </a:rPr>
            <a:t>Джабр</a:t>
          </a:r>
          <a:r>
            <a:rPr lang="ru-RU" sz="1600" b="0" i="0" dirty="0">
              <a:solidFill>
                <a:srgbClr val="7030A0"/>
              </a:solidFill>
            </a:rPr>
            <a:t>» из названия книги стало звучать на Западе как «Алгебра». Имя же самого ученого стало нарицательным и обозначать порядок действий, однозначно приводящий к результату — </a:t>
          </a:r>
          <a:r>
            <a:rPr lang="ru-RU" sz="1600" b="1" i="1" dirty="0">
              <a:solidFill>
                <a:srgbClr val="7030A0"/>
              </a:solidFill>
            </a:rPr>
            <a:t>алгоритм</a:t>
          </a:r>
          <a:endParaRPr lang="ru-RU" sz="1600" b="1" i="1" dirty="0">
            <a:solidFill>
              <a:srgbClr val="7030A0"/>
            </a:solidFill>
            <a:latin typeface="Book Antiqua" pitchFamily="18" charset="0"/>
          </a:endParaRPr>
        </a:p>
      </dgm:t>
    </dgm:pt>
    <dgm:pt modelId="{463CA857-F805-447C-8656-4FC998766F70}" type="parTrans" cxnId="{6F286197-A543-4678-8432-9123BE90B0DC}">
      <dgm:prSet/>
      <dgm:spPr/>
      <dgm:t>
        <a:bodyPr/>
        <a:lstStyle/>
        <a:p>
          <a:endParaRPr lang="ru-RU"/>
        </a:p>
      </dgm:t>
    </dgm:pt>
    <dgm:pt modelId="{6995DACC-8057-4C8B-B247-241FF2828E07}" type="sibTrans" cxnId="{6F286197-A543-4678-8432-9123BE90B0DC}">
      <dgm:prSet/>
      <dgm:spPr/>
      <dgm:t>
        <a:bodyPr/>
        <a:lstStyle/>
        <a:p>
          <a:endParaRPr lang="ru-RU"/>
        </a:p>
      </dgm:t>
    </dgm:pt>
    <dgm:pt modelId="{B01F8F33-A1A9-4F2F-AF45-462709ECFDDC}" type="pres">
      <dgm:prSet presAssocID="{7106433E-DF2A-490E-82A1-7FB07D5CCE25}" presName="linear" presStyleCnt="0">
        <dgm:presLayoutVars>
          <dgm:animLvl val="lvl"/>
          <dgm:resizeHandles val="exact"/>
        </dgm:presLayoutVars>
      </dgm:prSet>
      <dgm:spPr/>
    </dgm:pt>
    <dgm:pt modelId="{5C61612D-7FD2-42C2-B38D-191AC34089FD}" type="pres">
      <dgm:prSet presAssocID="{A880B74B-72C6-4A8A-81D7-B9197ABC1C2E}" presName="parentText" presStyleLbl="node1" presStyleIdx="0" presStyleCnt="3" custLinFactY="-7108" custLinFactNeighborX="1941" custLinFactNeighborY="-100000">
        <dgm:presLayoutVars>
          <dgm:chMax val="0"/>
          <dgm:bulletEnabled val="1"/>
        </dgm:presLayoutVars>
      </dgm:prSet>
      <dgm:spPr/>
    </dgm:pt>
    <dgm:pt modelId="{528AC16D-F994-4CE7-8C92-11F6F00E299E}" type="pres">
      <dgm:prSet presAssocID="{89AC4048-DFC7-4967-83DE-439F4DA980A3}" presName="spacer" presStyleCnt="0"/>
      <dgm:spPr/>
    </dgm:pt>
    <dgm:pt modelId="{1E64BE18-3725-4852-B303-0D51FAE39124}" type="pres">
      <dgm:prSet presAssocID="{465F50BB-7233-416A-8CF9-89F8E17DA00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D2DE8DE8-2E4D-4FC0-858B-B9372EBB0035}" type="pres">
      <dgm:prSet presAssocID="{0A6DA470-52AE-4817-A312-5200D7B9F27C}" presName="spacer" presStyleCnt="0"/>
      <dgm:spPr/>
    </dgm:pt>
    <dgm:pt modelId="{D03E281F-5B85-451D-BD19-D9759F5B4754}" type="pres">
      <dgm:prSet presAssocID="{62E75FA7-4428-4B22-B288-8344F6170BEE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912B1A03-7A9E-4B87-B523-3250A024FA32}" type="presOf" srcId="{465F50BB-7233-416A-8CF9-89F8E17DA003}" destId="{1E64BE18-3725-4852-B303-0D51FAE39124}" srcOrd="0" destOrd="0" presId="urn:microsoft.com/office/officeart/2005/8/layout/vList2"/>
    <dgm:cxn modelId="{E4AC1114-ACE5-4794-B80D-FA3CF94EF840}" type="presOf" srcId="{7106433E-DF2A-490E-82A1-7FB07D5CCE25}" destId="{B01F8F33-A1A9-4F2F-AF45-462709ECFDDC}" srcOrd="0" destOrd="0" presId="urn:microsoft.com/office/officeart/2005/8/layout/vList2"/>
    <dgm:cxn modelId="{22101137-2FE7-4F8C-B7A4-9FDE7AD47FF4}" type="presOf" srcId="{A880B74B-72C6-4A8A-81D7-B9197ABC1C2E}" destId="{5C61612D-7FD2-42C2-B38D-191AC34089FD}" srcOrd="0" destOrd="0" presId="urn:microsoft.com/office/officeart/2005/8/layout/vList2"/>
    <dgm:cxn modelId="{0E1EA73D-59A8-46FA-A61A-444429FDBB7B}" srcId="{7106433E-DF2A-490E-82A1-7FB07D5CCE25}" destId="{465F50BB-7233-416A-8CF9-89F8E17DA003}" srcOrd="1" destOrd="0" parTransId="{0D6CF662-EA49-4592-A530-69C5A351D986}" sibTransId="{0A6DA470-52AE-4817-A312-5200D7B9F27C}"/>
    <dgm:cxn modelId="{CF9E4696-8218-4AF3-8CD8-B82F1341E54D}" srcId="{7106433E-DF2A-490E-82A1-7FB07D5CCE25}" destId="{A880B74B-72C6-4A8A-81D7-B9197ABC1C2E}" srcOrd="0" destOrd="0" parTransId="{DD77A0AC-6248-4B23-9812-74F683137D8B}" sibTransId="{89AC4048-DFC7-4967-83DE-439F4DA980A3}"/>
    <dgm:cxn modelId="{6F286197-A543-4678-8432-9123BE90B0DC}" srcId="{7106433E-DF2A-490E-82A1-7FB07D5CCE25}" destId="{62E75FA7-4428-4B22-B288-8344F6170BEE}" srcOrd="2" destOrd="0" parTransId="{463CA857-F805-447C-8656-4FC998766F70}" sibTransId="{6995DACC-8057-4C8B-B247-241FF2828E07}"/>
    <dgm:cxn modelId="{C4281DBB-1E62-4495-820D-222B0CD7DC58}" type="presOf" srcId="{62E75FA7-4428-4B22-B288-8344F6170BEE}" destId="{D03E281F-5B85-451D-BD19-D9759F5B4754}" srcOrd="0" destOrd="0" presId="urn:microsoft.com/office/officeart/2005/8/layout/vList2"/>
    <dgm:cxn modelId="{03905C12-D412-4E82-8135-FFABFE732281}" type="presParOf" srcId="{B01F8F33-A1A9-4F2F-AF45-462709ECFDDC}" destId="{5C61612D-7FD2-42C2-B38D-191AC34089FD}" srcOrd="0" destOrd="0" presId="urn:microsoft.com/office/officeart/2005/8/layout/vList2"/>
    <dgm:cxn modelId="{13A40D40-2634-452D-9D30-0BA30DA78376}" type="presParOf" srcId="{B01F8F33-A1A9-4F2F-AF45-462709ECFDDC}" destId="{528AC16D-F994-4CE7-8C92-11F6F00E299E}" srcOrd="1" destOrd="0" presId="urn:microsoft.com/office/officeart/2005/8/layout/vList2"/>
    <dgm:cxn modelId="{31185868-F38E-4E35-8FA1-14977874B635}" type="presParOf" srcId="{B01F8F33-A1A9-4F2F-AF45-462709ECFDDC}" destId="{1E64BE18-3725-4852-B303-0D51FAE39124}" srcOrd="2" destOrd="0" presId="urn:microsoft.com/office/officeart/2005/8/layout/vList2"/>
    <dgm:cxn modelId="{23F09FEA-35C5-40A5-922D-FE9503C097BC}" type="presParOf" srcId="{B01F8F33-A1A9-4F2F-AF45-462709ECFDDC}" destId="{D2DE8DE8-2E4D-4FC0-858B-B9372EBB0035}" srcOrd="3" destOrd="0" presId="urn:microsoft.com/office/officeart/2005/8/layout/vList2"/>
    <dgm:cxn modelId="{3DD3AB22-6945-40EF-85FF-7D685457C39F}" type="presParOf" srcId="{B01F8F33-A1A9-4F2F-AF45-462709ECFDDC}" destId="{D03E281F-5B85-451D-BD19-D9759F5B475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9190F1B-6E47-43F3-91D9-847C264B696F}" type="doc">
      <dgm:prSet loTypeId="urn:microsoft.com/office/officeart/2005/8/layout/vList3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3EE387-9A53-4151-BD7B-20B1E3DEE766}">
      <dgm:prSet phldrT="[Текст]" custT="1"/>
      <dgm:spPr/>
      <dgm:t>
        <a:bodyPr/>
        <a:lstStyle/>
        <a:p>
          <a:pPr algn="ctr"/>
          <a:r>
            <a:rPr lang="ru-RU" sz="2000" b="1" i="1" dirty="0">
              <a:solidFill>
                <a:srgbClr val="FFFF00"/>
              </a:solidFill>
            </a:rPr>
            <a:t>Если об образованности судить по соразмерности числа школ с массою населения, то дагестанские горцы в этом отношении опередили многие просвещенные европейские нации».</a:t>
          </a:r>
        </a:p>
        <a:p>
          <a:pPr algn="ctr"/>
          <a:r>
            <a:rPr lang="ru-RU" sz="1200" dirty="0"/>
            <a:t>П. </a:t>
          </a:r>
          <a:r>
            <a:rPr lang="ru-RU" sz="1200" dirty="0" err="1"/>
            <a:t>Услар</a:t>
          </a:r>
          <a:r>
            <a:rPr lang="ru-RU" sz="1200" dirty="0"/>
            <a:t> </a:t>
          </a:r>
          <a:r>
            <a:rPr lang="ru-RU" sz="1200" b="0" i="0" dirty="0"/>
            <a:t>Выдающийся ученый-этнограф, просветитель и генерал-майор русской службы</a:t>
          </a:r>
          <a:endParaRPr lang="ru-RU" sz="1200" dirty="0"/>
        </a:p>
      </dgm:t>
    </dgm:pt>
    <dgm:pt modelId="{A6A2CF03-FCBD-4E76-9285-6B85A2099A46}" type="parTrans" cxnId="{814E1B1E-36AB-445A-BB85-0F59B522E930}">
      <dgm:prSet/>
      <dgm:spPr/>
      <dgm:t>
        <a:bodyPr/>
        <a:lstStyle/>
        <a:p>
          <a:endParaRPr lang="ru-RU"/>
        </a:p>
      </dgm:t>
    </dgm:pt>
    <dgm:pt modelId="{B6148FC2-0060-494A-906B-94853880F039}" type="sibTrans" cxnId="{814E1B1E-36AB-445A-BB85-0F59B522E930}">
      <dgm:prSet/>
      <dgm:spPr/>
      <dgm:t>
        <a:bodyPr/>
        <a:lstStyle/>
        <a:p>
          <a:endParaRPr lang="ru-RU"/>
        </a:p>
      </dgm:t>
    </dgm:pt>
    <dgm:pt modelId="{74FAE435-13EF-4DC9-9387-FB62DBF8FDCA}" type="pres">
      <dgm:prSet presAssocID="{49190F1B-6E47-43F3-91D9-847C264B696F}" presName="linearFlow" presStyleCnt="0">
        <dgm:presLayoutVars>
          <dgm:dir/>
          <dgm:resizeHandles val="exact"/>
        </dgm:presLayoutVars>
      </dgm:prSet>
      <dgm:spPr/>
    </dgm:pt>
    <dgm:pt modelId="{D2231071-9275-4932-A064-3C14B9572FBC}" type="pres">
      <dgm:prSet presAssocID="{C63EE387-9A53-4151-BD7B-20B1E3DEE766}" presName="composite" presStyleCnt="0"/>
      <dgm:spPr/>
    </dgm:pt>
    <dgm:pt modelId="{CC374E7B-77A7-46DF-B91F-29B6085EB8FE}" type="pres">
      <dgm:prSet presAssocID="{C63EE387-9A53-4151-BD7B-20B1E3DEE766}" presName="imgShp" presStyleLbl="fgImgPlace1" presStyleIdx="0" presStyleCnt="1" custLinFactNeighborX="-3967" custLinFactNeighborY="2109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</dgm:pt>
    <dgm:pt modelId="{00FBE089-46EB-466E-902F-78C7B5EBB35C}" type="pres">
      <dgm:prSet presAssocID="{C63EE387-9A53-4151-BD7B-20B1E3DEE766}" presName="txShp" presStyleLbl="node1" presStyleIdx="0" presStyleCnt="1" custLinFactNeighborX="6523" custLinFactNeighborY="18616">
        <dgm:presLayoutVars>
          <dgm:bulletEnabled val="1"/>
        </dgm:presLayoutVars>
      </dgm:prSet>
      <dgm:spPr/>
    </dgm:pt>
  </dgm:ptLst>
  <dgm:cxnLst>
    <dgm:cxn modelId="{41643613-AFD4-4ABD-B0D4-D108E1890E2B}" type="presOf" srcId="{49190F1B-6E47-43F3-91D9-847C264B696F}" destId="{74FAE435-13EF-4DC9-9387-FB62DBF8FDCA}" srcOrd="0" destOrd="0" presId="urn:microsoft.com/office/officeart/2005/8/layout/vList3#2"/>
    <dgm:cxn modelId="{814E1B1E-36AB-445A-BB85-0F59B522E930}" srcId="{49190F1B-6E47-43F3-91D9-847C264B696F}" destId="{C63EE387-9A53-4151-BD7B-20B1E3DEE766}" srcOrd="0" destOrd="0" parTransId="{A6A2CF03-FCBD-4E76-9285-6B85A2099A46}" sibTransId="{B6148FC2-0060-494A-906B-94853880F039}"/>
    <dgm:cxn modelId="{18EAB774-8AB8-4802-8BB9-E0C1F1835A06}" type="presOf" srcId="{C63EE387-9A53-4151-BD7B-20B1E3DEE766}" destId="{00FBE089-46EB-466E-902F-78C7B5EBB35C}" srcOrd="0" destOrd="0" presId="urn:microsoft.com/office/officeart/2005/8/layout/vList3#2"/>
    <dgm:cxn modelId="{61EF0AC9-AF63-4FC7-A3BB-4DB5D09238C4}" type="presParOf" srcId="{74FAE435-13EF-4DC9-9387-FB62DBF8FDCA}" destId="{D2231071-9275-4932-A064-3C14B9572FBC}" srcOrd="0" destOrd="0" presId="urn:microsoft.com/office/officeart/2005/8/layout/vList3#2"/>
    <dgm:cxn modelId="{0867E390-93BA-4E80-8505-67DFF9E8B178}" type="presParOf" srcId="{D2231071-9275-4932-A064-3C14B9572FBC}" destId="{CC374E7B-77A7-46DF-B91F-29B6085EB8FE}" srcOrd="0" destOrd="0" presId="urn:microsoft.com/office/officeart/2005/8/layout/vList3#2"/>
    <dgm:cxn modelId="{2669E90C-1479-4F31-8CF0-7F58DCA87C56}" type="presParOf" srcId="{D2231071-9275-4932-A064-3C14B9572FBC}" destId="{00FBE089-46EB-466E-902F-78C7B5EBB35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71D415-FAF0-4B9E-9117-0CE0691ED148}">
      <dsp:nvSpPr>
        <dsp:cNvPr id="0" name=""/>
        <dsp:cNvSpPr/>
      </dsp:nvSpPr>
      <dsp:spPr>
        <a:xfrm>
          <a:off x="0" y="496"/>
          <a:ext cx="6096000" cy="4063007"/>
        </a:xfrm>
        <a:prstGeom prst="roundRect">
          <a:avLst/>
        </a:prstGeom>
        <a:solidFill>
          <a:srgbClr val="92D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i="1" kern="1200" dirty="0"/>
            <a:t>Религия  – это правила жизни. Они оптимизированы самим Творцом с учетом всех тонкостей психологии и возможностей человека. Следование этим правилам гарантирует человеку успех в этой жизни и достижение счастья на том свете</a:t>
          </a:r>
          <a:endParaRPr lang="ru-RU" sz="2800" kern="1200" dirty="0"/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 dirty="0"/>
        </a:p>
      </dsp:txBody>
      <dsp:txXfrm>
        <a:off x="198340" y="198836"/>
        <a:ext cx="5699320" cy="36663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EE9C55-D223-4479-B443-8133DD92563B}">
      <dsp:nvSpPr>
        <dsp:cNvPr id="0" name=""/>
        <dsp:cNvSpPr/>
      </dsp:nvSpPr>
      <dsp:spPr>
        <a:xfrm>
          <a:off x="3179" y="0"/>
          <a:ext cx="6506151" cy="35283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marL="0" lvl="0" indent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400" b="1" i="0" kern="1200"/>
            <a:t>Что же говорит религия об образовании и науке?</a:t>
          </a:r>
          <a:endParaRPr lang="ru-RU" sz="5400" kern="1200"/>
        </a:p>
      </dsp:txBody>
      <dsp:txXfrm>
        <a:off x="106522" y="103343"/>
        <a:ext cx="6299465" cy="33217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5FE58-9FB5-422B-BAB6-921288F5301C}">
      <dsp:nvSpPr>
        <dsp:cNvPr id="0" name=""/>
        <dsp:cNvSpPr/>
      </dsp:nvSpPr>
      <dsp:spPr>
        <a:xfrm rot="10800000">
          <a:off x="1792286" y="706"/>
          <a:ext cx="5219499" cy="1910403"/>
        </a:xfrm>
        <a:prstGeom prst="homePlate">
          <a:avLst/>
        </a:prstGeom>
        <a:solidFill>
          <a:schemeClr val="accent6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2435" tIns="95250" rIns="177800" bIns="95250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«</a:t>
          </a:r>
          <a:r>
            <a:rPr lang="ru-RU" sz="2500" i="1" kern="1200" dirty="0"/>
            <a:t>Читай во имя твоего Господа, Который сотворил все сущ</a:t>
          </a:r>
          <a:r>
            <a:rPr lang="ru-RU" sz="2500" kern="1200" dirty="0"/>
            <a:t>ее ….» </a:t>
          </a:r>
          <a:r>
            <a:rPr lang="en-US" sz="2500" kern="1200" dirty="0"/>
            <a:t>c</a:t>
          </a:r>
          <a:r>
            <a:rPr lang="ru-RU" sz="2500" kern="1200" dirty="0"/>
            <a:t>ура «Аль-</a:t>
          </a:r>
          <a:r>
            <a:rPr lang="ru-RU" sz="2500" kern="1200" dirty="0" err="1"/>
            <a:t>Аляк</a:t>
          </a:r>
          <a:r>
            <a:rPr lang="ru-RU" sz="2500" kern="1200" dirty="0"/>
            <a:t>» («Сгусток крови») 1 </a:t>
          </a:r>
          <a:r>
            <a:rPr lang="ru-RU" sz="2500" kern="1200" dirty="0" err="1"/>
            <a:t>аят</a:t>
          </a:r>
          <a:endParaRPr lang="ru-RU" sz="2500" kern="1200" dirty="0"/>
        </a:p>
      </dsp:txBody>
      <dsp:txXfrm rot="10800000">
        <a:off x="2269887" y="706"/>
        <a:ext cx="4741898" cy="1910403"/>
      </dsp:txXfrm>
    </dsp:sp>
    <dsp:sp modelId="{5ED1860F-0A0F-4E9A-93E5-29417BA82B51}">
      <dsp:nvSpPr>
        <dsp:cNvPr id="0" name=""/>
        <dsp:cNvSpPr/>
      </dsp:nvSpPr>
      <dsp:spPr>
        <a:xfrm>
          <a:off x="837085" y="706"/>
          <a:ext cx="1910403" cy="191040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4E6EBC-65A3-465B-8354-7D07A6F321D0}">
      <dsp:nvSpPr>
        <dsp:cNvPr id="0" name=""/>
        <dsp:cNvSpPr/>
      </dsp:nvSpPr>
      <dsp:spPr>
        <a:xfrm rot="10800000">
          <a:off x="1828353" y="2482084"/>
          <a:ext cx="5219499" cy="1910403"/>
        </a:xfrm>
        <a:prstGeom prst="homePlate">
          <a:avLst/>
        </a:prstGeom>
        <a:solidFill>
          <a:schemeClr val="accent6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2435" tIns="95250" rIns="177800" bIns="95250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«</a:t>
          </a:r>
          <a:r>
            <a:rPr lang="ru-RU" sz="2500" i="1" kern="1200" dirty="0"/>
            <a:t>Ты скажи, о Мухаммад, разве сравнятся знающие и незнающие</a:t>
          </a:r>
          <a:r>
            <a:rPr lang="ru-RU" sz="2500" kern="1200" dirty="0"/>
            <a:t>» (сура «аз-</a:t>
          </a:r>
          <a:r>
            <a:rPr lang="ru-RU" sz="2500" kern="1200" dirty="0" err="1"/>
            <a:t>Зумар</a:t>
          </a:r>
          <a:r>
            <a:rPr lang="ru-RU" sz="2500" kern="1200" dirty="0"/>
            <a:t>», </a:t>
          </a:r>
          <a:r>
            <a:rPr lang="ru-RU" sz="2500" kern="1200" dirty="0" err="1"/>
            <a:t>аят</a:t>
          </a:r>
          <a:r>
            <a:rPr lang="ru-RU" sz="2500" kern="1200" dirty="0"/>
            <a:t> 9). </a:t>
          </a:r>
        </a:p>
      </dsp:txBody>
      <dsp:txXfrm rot="10800000">
        <a:off x="2305954" y="2482084"/>
        <a:ext cx="4741898" cy="1910403"/>
      </dsp:txXfrm>
    </dsp:sp>
    <dsp:sp modelId="{4E7BC58A-27D1-4E63-BB89-392855E5188D}">
      <dsp:nvSpPr>
        <dsp:cNvPr id="0" name=""/>
        <dsp:cNvSpPr/>
      </dsp:nvSpPr>
      <dsp:spPr>
        <a:xfrm>
          <a:off x="837085" y="2481378"/>
          <a:ext cx="1910403" cy="1910403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8EA839-E1C0-43DA-98EA-AF97E7E46728}">
      <dsp:nvSpPr>
        <dsp:cNvPr id="0" name=""/>
        <dsp:cNvSpPr/>
      </dsp:nvSpPr>
      <dsp:spPr>
        <a:xfrm>
          <a:off x="5888" y="844972"/>
          <a:ext cx="2543492" cy="1898663"/>
        </a:xfrm>
        <a:prstGeom prst="round2SameRect">
          <a:avLst>
            <a:gd name="adj1" fmla="val 8000"/>
            <a:gd name="adj2" fmla="val 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100" b="0" i="1" kern="1200" dirty="0"/>
            <a:t>«</a:t>
          </a:r>
          <a:r>
            <a:rPr lang="ru-RU" sz="1800" b="0" i="1" kern="1200" dirty="0">
              <a:solidFill>
                <a:srgbClr val="FF0000"/>
              </a:solidFill>
            </a:rPr>
            <a:t>Стремление к знаниям – обязанность каждого мусульманина и каждой мусульманки</a:t>
          </a:r>
          <a:r>
            <a:rPr lang="ru-RU" sz="900" b="0" i="1" kern="1200" dirty="0"/>
            <a:t>».</a:t>
          </a:r>
          <a:r>
            <a:rPr lang="ru-RU" sz="900" b="0" i="0" kern="1200" dirty="0"/>
            <a:t>(</a:t>
          </a:r>
          <a:r>
            <a:rPr lang="ru-RU" sz="900" b="0" i="0" kern="1200" dirty="0" err="1"/>
            <a:t>Табрани</a:t>
          </a:r>
          <a:r>
            <a:rPr lang="ru-RU" sz="900" b="0" i="0" kern="1200" dirty="0"/>
            <a:t>, </a:t>
          </a:r>
          <a:r>
            <a:rPr lang="ru-RU" sz="900" b="0" i="0" kern="1200" dirty="0" err="1"/>
            <a:t>Байхаки</a:t>
          </a:r>
          <a:r>
            <a:rPr lang="ru-RU" sz="900" b="0" i="0" kern="1200" dirty="0"/>
            <a:t>)</a:t>
          </a:r>
          <a:endParaRPr lang="ru-RU" sz="900" kern="1200" dirty="0"/>
        </a:p>
      </dsp:txBody>
      <dsp:txXfrm>
        <a:off x="50376" y="889460"/>
        <a:ext cx="2454516" cy="1854175"/>
      </dsp:txXfrm>
    </dsp:sp>
    <dsp:sp modelId="{B2FE0308-0FED-4E5F-8709-70231BA83005}">
      <dsp:nvSpPr>
        <dsp:cNvPr id="0" name=""/>
        <dsp:cNvSpPr/>
      </dsp:nvSpPr>
      <dsp:spPr>
        <a:xfrm>
          <a:off x="5888" y="2743635"/>
          <a:ext cx="2543492" cy="8164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0" rIns="46990" bIns="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700" kern="1200" dirty="0"/>
        </a:p>
      </dsp:txBody>
      <dsp:txXfrm>
        <a:off x="5888" y="2743635"/>
        <a:ext cx="1791191" cy="816425"/>
      </dsp:txXfrm>
    </dsp:sp>
    <dsp:sp modelId="{A310148A-CDFD-4D0D-9AE3-55637F63DE5A}">
      <dsp:nvSpPr>
        <dsp:cNvPr id="0" name=""/>
        <dsp:cNvSpPr/>
      </dsp:nvSpPr>
      <dsp:spPr>
        <a:xfrm>
          <a:off x="1869031" y="2873317"/>
          <a:ext cx="890222" cy="89022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A1B412-0078-426A-86D9-5E2E33D13DB0}">
      <dsp:nvSpPr>
        <dsp:cNvPr id="0" name=""/>
        <dsp:cNvSpPr/>
      </dsp:nvSpPr>
      <dsp:spPr>
        <a:xfrm>
          <a:off x="2979801" y="844972"/>
          <a:ext cx="2543492" cy="1898663"/>
        </a:xfrm>
        <a:prstGeom prst="round2SameRect">
          <a:avLst>
            <a:gd name="adj1" fmla="val 8000"/>
            <a:gd name="adj2" fmla="val 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100" b="0" i="1" kern="1200" dirty="0">
              <a:solidFill>
                <a:srgbClr val="FF0000"/>
              </a:solidFill>
            </a:rPr>
            <a:t>«</a:t>
          </a:r>
          <a:r>
            <a:rPr lang="ru-RU" sz="1800" b="1" i="1" kern="1200" dirty="0">
              <a:solidFill>
                <a:srgbClr val="FF0000"/>
              </a:solidFill>
            </a:rPr>
            <a:t>Стремление к знаниям перед Аллахом ценнее намаза, поста, хаджа и усердия на пути Аллаха</a:t>
          </a:r>
          <a:r>
            <a:rPr lang="ru-RU" sz="1100" b="0" i="1" kern="1200" dirty="0">
              <a:solidFill>
                <a:srgbClr val="FF0000"/>
              </a:solidFill>
            </a:rPr>
            <a:t>»</a:t>
          </a:r>
          <a:r>
            <a:rPr lang="ru-RU" sz="1100" b="0" i="0" kern="1200" dirty="0"/>
            <a:t> </a:t>
          </a:r>
          <a:r>
            <a:rPr lang="ru-RU" sz="800" b="0" i="0" kern="1200" dirty="0"/>
            <a:t>(</a:t>
          </a:r>
          <a:r>
            <a:rPr lang="ru-RU" sz="800" b="0" i="0" kern="1200" dirty="0" err="1"/>
            <a:t>Табрани</a:t>
          </a:r>
          <a:r>
            <a:rPr lang="ru-RU" sz="800" b="0" i="0" kern="1200" dirty="0"/>
            <a:t>, </a:t>
          </a:r>
          <a:r>
            <a:rPr lang="ru-RU" sz="800" b="0" i="0" kern="1200" dirty="0" err="1"/>
            <a:t>Ибну</a:t>
          </a:r>
          <a:r>
            <a:rPr lang="ru-RU" sz="800" b="0" i="0" kern="1200" dirty="0"/>
            <a:t> Абдул Барри).</a:t>
          </a:r>
          <a:endParaRPr lang="ru-RU" sz="1100" kern="1200" dirty="0"/>
        </a:p>
      </dsp:txBody>
      <dsp:txXfrm>
        <a:off x="3024289" y="889460"/>
        <a:ext cx="2454516" cy="1854175"/>
      </dsp:txXfrm>
    </dsp:sp>
    <dsp:sp modelId="{A7E1DB6B-CD6A-4E76-A148-78E091A582F1}">
      <dsp:nvSpPr>
        <dsp:cNvPr id="0" name=""/>
        <dsp:cNvSpPr/>
      </dsp:nvSpPr>
      <dsp:spPr>
        <a:xfrm>
          <a:off x="2979801" y="2743635"/>
          <a:ext cx="2543492" cy="8164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0" rIns="46990" bIns="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700" kern="1200"/>
        </a:p>
      </dsp:txBody>
      <dsp:txXfrm>
        <a:off x="2979801" y="2743635"/>
        <a:ext cx="1791191" cy="816425"/>
      </dsp:txXfrm>
    </dsp:sp>
    <dsp:sp modelId="{CE88D340-0639-427C-B1B2-A766BA3EE175}">
      <dsp:nvSpPr>
        <dsp:cNvPr id="0" name=""/>
        <dsp:cNvSpPr/>
      </dsp:nvSpPr>
      <dsp:spPr>
        <a:xfrm>
          <a:off x="4842944" y="2873317"/>
          <a:ext cx="890222" cy="89022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E08852-748B-445C-B95A-689917802302}">
      <dsp:nvSpPr>
        <dsp:cNvPr id="0" name=""/>
        <dsp:cNvSpPr/>
      </dsp:nvSpPr>
      <dsp:spPr>
        <a:xfrm>
          <a:off x="5953713" y="844972"/>
          <a:ext cx="2543492" cy="1898663"/>
        </a:xfrm>
        <a:prstGeom prst="round2SameRect">
          <a:avLst>
            <a:gd name="adj1" fmla="val 8000"/>
            <a:gd name="adj2" fmla="val 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41910" rIns="13970" bIns="1397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100" b="0" i="1" kern="1200" dirty="0"/>
            <a:t>«</a:t>
          </a:r>
          <a:r>
            <a:rPr lang="ru-RU" sz="1600" b="0" i="1" kern="1200" dirty="0">
              <a:solidFill>
                <a:srgbClr val="FF0000"/>
              </a:solidFill>
            </a:rPr>
            <a:t>Приобретай знания, даже если для этого придется отправиться в Китай, ведь приобретение знаний – долг каждого мусульманина</a:t>
          </a:r>
          <a:r>
            <a:rPr lang="ru-RU" sz="1100" b="0" i="1" kern="1200" dirty="0"/>
            <a:t>» </a:t>
          </a:r>
          <a:r>
            <a:rPr lang="ru-RU" sz="1100" b="0" i="0" kern="1200" dirty="0"/>
            <a:t>(</a:t>
          </a:r>
          <a:r>
            <a:rPr lang="ru-RU" sz="800" b="0" i="0" kern="1200" dirty="0" err="1"/>
            <a:t>Байхаки</a:t>
          </a:r>
          <a:r>
            <a:rPr lang="ru-RU" sz="800" b="0" i="0" kern="1200" dirty="0"/>
            <a:t>) </a:t>
          </a:r>
          <a:r>
            <a:rPr lang="ru-RU" sz="800" b="0" i="0" kern="1200" dirty="0" err="1"/>
            <a:t>бн</a:t>
          </a:r>
          <a:r>
            <a:rPr lang="ru-RU" sz="800" b="0" i="0" kern="1200" dirty="0"/>
            <a:t> </a:t>
          </a:r>
          <a:r>
            <a:rPr lang="ru-RU" sz="800" b="0" i="0" kern="1200" dirty="0" err="1"/>
            <a:t>Ади</a:t>
          </a:r>
          <a:r>
            <a:rPr lang="ru-RU" sz="800" b="0" i="0" kern="1200" dirty="0"/>
            <a:t> и другие).</a:t>
          </a:r>
          <a:endParaRPr lang="ru-RU" sz="800" kern="1200" dirty="0"/>
        </a:p>
      </dsp:txBody>
      <dsp:txXfrm>
        <a:off x="5998201" y="889460"/>
        <a:ext cx="2454516" cy="1854175"/>
      </dsp:txXfrm>
    </dsp:sp>
    <dsp:sp modelId="{A1E0DD91-847A-493D-A868-706A217D6EE8}">
      <dsp:nvSpPr>
        <dsp:cNvPr id="0" name=""/>
        <dsp:cNvSpPr/>
      </dsp:nvSpPr>
      <dsp:spPr>
        <a:xfrm>
          <a:off x="5953713" y="2743635"/>
          <a:ext cx="2543492" cy="8164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0" rIns="46990" bIns="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700" kern="1200"/>
        </a:p>
      </dsp:txBody>
      <dsp:txXfrm>
        <a:off x="5953713" y="2743635"/>
        <a:ext cx="1791191" cy="816425"/>
      </dsp:txXfrm>
    </dsp:sp>
    <dsp:sp modelId="{E584947F-912E-4A9D-924F-0064E94DD49B}">
      <dsp:nvSpPr>
        <dsp:cNvPr id="0" name=""/>
        <dsp:cNvSpPr/>
      </dsp:nvSpPr>
      <dsp:spPr>
        <a:xfrm>
          <a:off x="7822745" y="2802268"/>
          <a:ext cx="890222" cy="890222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61612D-7FD2-42C2-B38D-191AC34089FD}">
      <dsp:nvSpPr>
        <dsp:cNvPr id="0" name=""/>
        <dsp:cNvSpPr/>
      </dsp:nvSpPr>
      <dsp:spPr>
        <a:xfrm>
          <a:off x="0" y="0"/>
          <a:ext cx="5472608" cy="1286592"/>
        </a:xfrm>
        <a:prstGeom prst="roundRect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i="1" kern="1200" dirty="0">
              <a:latin typeface="Book Antiqua" pitchFamily="18" charset="0"/>
            </a:rPr>
            <a:t>«</a:t>
          </a:r>
          <a:r>
            <a:rPr lang="ru-RU" sz="2400" i="1" kern="1200" dirty="0">
              <a:solidFill>
                <a:srgbClr val="FF0000"/>
              </a:solidFill>
              <a:latin typeface="Book Antiqua" pitchFamily="18" charset="0"/>
            </a:rPr>
            <a:t>Книга о сложении и вычитании на основе индийского счисления</a:t>
          </a:r>
          <a:r>
            <a:rPr lang="ru-RU" sz="1300" i="1" kern="1200" dirty="0">
              <a:solidFill>
                <a:srgbClr val="FF0000"/>
              </a:solidFill>
              <a:latin typeface="Book Antiqua" pitchFamily="18" charset="0"/>
            </a:rPr>
            <a:t>»</a:t>
          </a:r>
          <a:r>
            <a:rPr lang="ru-RU" sz="1300" kern="1200" dirty="0">
              <a:solidFill>
                <a:srgbClr val="FF0000"/>
              </a:solidFill>
            </a:rPr>
            <a:t>                                          </a:t>
          </a:r>
        </a:p>
      </dsp:txBody>
      <dsp:txXfrm>
        <a:off x="62806" y="62806"/>
        <a:ext cx="5346996" cy="1160980"/>
      </dsp:txXfrm>
    </dsp:sp>
    <dsp:sp modelId="{1E64BE18-3725-4852-B303-0D51FAE39124}">
      <dsp:nvSpPr>
        <dsp:cNvPr id="0" name=""/>
        <dsp:cNvSpPr/>
      </dsp:nvSpPr>
      <dsp:spPr>
        <a:xfrm>
          <a:off x="0" y="1300338"/>
          <a:ext cx="5472608" cy="1286592"/>
        </a:xfrm>
        <a:prstGeom prst="roundRect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i="1" kern="1200" dirty="0">
              <a:solidFill>
                <a:srgbClr val="FF0000"/>
              </a:solidFill>
              <a:latin typeface="Book Antiqua" pitchFamily="18" charset="0"/>
            </a:rPr>
            <a:t>Первый труд о десятичной системе вычислений</a:t>
          </a:r>
        </a:p>
      </dsp:txBody>
      <dsp:txXfrm>
        <a:off x="62806" y="1363144"/>
        <a:ext cx="5346996" cy="1160980"/>
      </dsp:txXfrm>
    </dsp:sp>
    <dsp:sp modelId="{D03E281F-5B85-451D-BD19-D9759F5B4754}">
      <dsp:nvSpPr>
        <dsp:cNvPr id="0" name=""/>
        <dsp:cNvSpPr/>
      </dsp:nvSpPr>
      <dsp:spPr>
        <a:xfrm>
          <a:off x="0" y="2598743"/>
          <a:ext cx="5472608" cy="1286592"/>
        </a:xfrm>
        <a:prstGeom prst="roundRect">
          <a:avLst/>
        </a:prstGeom>
        <a:solidFill>
          <a:srgbClr val="92D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i="0" kern="1200" dirty="0">
              <a:solidFill>
                <a:srgbClr val="7030A0"/>
              </a:solidFill>
            </a:rPr>
            <a:t>Написал первую книгу по алгебре под названием «</a:t>
          </a:r>
          <a:r>
            <a:rPr lang="ru-RU" sz="1600" b="1" i="1" kern="1200" dirty="0">
              <a:solidFill>
                <a:srgbClr val="7030A0"/>
              </a:solidFill>
            </a:rPr>
            <a:t>аль-</a:t>
          </a:r>
          <a:r>
            <a:rPr lang="ru-RU" sz="1600" b="1" i="1" kern="1200" dirty="0" err="1">
              <a:solidFill>
                <a:srgbClr val="7030A0"/>
              </a:solidFill>
            </a:rPr>
            <a:t>Джабр</a:t>
          </a:r>
          <a:r>
            <a:rPr lang="ru-RU" sz="1600" b="1" i="1" kern="1200" dirty="0">
              <a:solidFill>
                <a:srgbClr val="7030A0"/>
              </a:solidFill>
            </a:rPr>
            <a:t> </a:t>
          </a:r>
          <a:r>
            <a:rPr lang="ru-RU" sz="1600" b="1" i="1" kern="1200" dirty="0" err="1">
              <a:solidFill>
                <a:srgbClr val="7030A0"/>
              </a:solidFill>
            </a:rPr>
            <a:t>валь-Мугабиле</a:t>
          </a:r>
          <a:r>
            <a:rPr lang="ru-RU" sz="1600" b="0" i="0" kern="1200" dirty="0">
              <a:solidFill>
                <a:srgbClr val="7030A0"/>
              </a:solidFill>
            </a:rPr>
            <a:t>». Слово «аль-</a:t>
          </a:r>
          <a:r>
            <a:rPr lang="ru-RU" sz="1600" b="0" i="0" kern="1200" dirty="0" err="1">
              <a:solidFill>
                <a:srgbClr val="7030A0"/>
              </a:solidFill>
            </a:rPr>
            <a:t>Джабр</a:t>
          </a:r>
          <a:r>
            <a:rPr lang="ru-RU" sz="1600" b="0" i="0" kern="1200" dirty="0">
              <a:solidFill>
                <a:srgbClr val="7030A0"/>
              </a:solidFill>
            </a:rPr>
            <a:t>» из названия книги стало звучать на Западе как «Алгебра». Имя же самого ученого стало нарицательным и обозначать порядок действий, однозначно приводящий к результату — </a:t>
          </a:r>
          <a:r>
            <a:rPr lang="ru-RU" sz="1600" b="1" i="1" kern="1200" dirty="0">
              <a:solidFill>
                <a:srgbClr val="7030A0"/>
              </a:solidFill>
            </a:rPr>
            <a:t>алгоритм</a:t>
          </a:r>
          <a:endParaRPr lang="ru-RU" sz="1600" b="1" i="1" kern="1200" dirty="0">
            <a:solidFill>
              <a:srgbClr val="7030A0"/>
            </a:solidFill>
            <a:latin typeface="Book Antiqua" pitchFamily="18" charset="0"/>
          </a:endParaRPr>
        </a:p>
      </dsp:txBody>
      <dsp:txXfrm>
        <a:off x="62806" y="2661549"/>
        <a:ext cx="5346996" cy="11609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FBE089-46EB-466E-902F-78C7B5EBB35C}">
      <dsp:nvSpPr>
        <dsp:cNvPr id="0" name=""/>
        <dsp:cNvSpPr/>
      </dsp:nvSpPr>
      <dsp:spPr>
        <a:xfrm rot="10800000">
          <a:off x="2535110" y="2286023"/>
          <a:ext cx="5721957" cy="288249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1098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i="1" kern="1200" dirty="0">
              <a:solidFill>
                <a:srgbClr val="FFFF00"/>
              </a:solidFill>
            </a:rPr>
            <a:t>Если об образованности судить по соразмерности числа школ с массою населения, то дагестанские горцы в этом отношении опередили многие просвещенные европейские нации».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П. </a:t>
          </a:r>
          <a:r>
            <a:rPr lang="ru-RU" sz="1200" kern="1200" dirty="0" err="1"/>
            <a:t>Услар</a:t>
          </a:r>
          <a:r>
            <a:rPr lang="ru-RU" sz="1200" kern="1200" dirty="0"/>
            <a:t> </a:t>
          </a:r>
          <a:r>
            <a:rPr lang="ru-RU" sz="1200" b="0" i="0" kern="1200" dirty="0"/>
            <a:t>Выдающийся ученый-этнограф, просветитель и генерал-майор русской службы</a:t>
          </a:r>
          <a:endParaRPr lang="ru-RU" sz="1200" kern="1200" dirty="0"/>
        </a:p>
      </dsp:txBody>
      <dsp:txXfrm rot="10800000">
        <a:off x="3255732" y="2286023"/>
        <a:ext cx="5001335" cy="2882490"/>
      </dsp:txXfrm>
    </dsp:sp>
    <dsp:sp modelId="{CC374E7B-77A7-46DF-B91F-29B6085EB8FE}">
      <dsp:nvSpPr>
        <dsp:cNvPr id="0" name=""/>
        <dsp:cNvSpPr/>
      </dsp:nvSpPr>
      <dsp:spPr>
        <a:xfrm>
          <a:off x="606274" y="2357451"/>
          <a:ext cx="2882490" cy="288249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2A116-E36E-481D-B0F0-658CA9F6054B}" type="datetimeFigureOut">
              <a:rPr lang="ru-RU" smtClean="0"/>
              <a:pPr/>
              <a:t>05.02.2020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DB3E5-CAA1-4F6D-A157-3C3931B5027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17050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92FB8-C330-4264-A839-EB401D4590E5}" type="datetimeFigureOut">
              <a:rPr lang="ru-RU" smtClean="0"/>
              <a:pPr/>
              <a:t>05.02.2020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D5842-6054-46E5-893D-1FCE1034AF3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1210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D5842-6054-46E5-893D-1FCE1034AF39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7959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6D7D-779C-4F92-88F7-2C01262E6CD8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BB49-F4E0-4BA7-8259-11CF29EDDA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6D7D-779C-4F92-88F7-2C01262E6CD8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BB49-F4E0-4BA7-8259-11CF29EDD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6D7D-779C-4F92-88F7-2C01262E6CD8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BB49-F4E0-4BA7-8259-11CF29EDD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6D7D-779C-4F92-88F7-2C01262E6CD8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BB49-F4E0-4BA7-8259-11CF29EDDA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6D7D-779C-4F92-88F7-2C01262E6CD8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BB49-F4E0-4BA7-8259-11CF29EDD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6D7D-779C-4F92-88F7-2C01262E6CD8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BB49-F4E0-4BA7-8259-11CF29EDDA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6D7D-779C-4F92-88F7-2C01262E6CD8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BB49-F4E0-4BA7-8259-11CF29EDDA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6D7D-779C-4F92-88F7-2C01262E6CD8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BB49-F4E0-4BA7-8259-11CF29EDD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6D7D-779C-4F92-88F7-2C01262E6CD8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BB49-F4E0-4BA7-8259-11CF29EDD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6D7D-779C-4F92-88F7-2C01262E6CD8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BB49-F4E0-4BA7-8259-11CF29EDD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6D7D-779C-4F92-88F7-2C01262E6CD8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DBB49-F4E0-4BA7-8259-11CF29EDDA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19D6D7D-779C-4F92-88F7-2C01262E6CD8}" type="datetimeFigureOut">
              <a:rPr lang="ru-RU" smtClean="0"/>
              <a:pPr/>
              <a:t>05.02.2020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33DBB49-F4E0-4BA7-8259-11CF29EDDA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6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 /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7.xml" /><Relationship Id="rId4" Type="http://schemas.openxmlformats.org/officeDocument/2006/relationships/hyperlink" Target="https://ru.wikipedia.org/w/index.php?title=%D0%90%D0%BB%D0%B8_%D0%B8%D0%B1%D0%BD_%D0%98%D1%81%D0%B0&amp;action=edit&amp;redlink=1" TargetMode="Externa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 /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18.jpeg" /><Relationship Id="rId4" Type="http://schemas.openxmlformats.org/officeDocument/2006/relationships/image" Target="../media/image17.jpe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 /><Relationship Id="rId2" Type="http://schemas.openxmlformats.org/officeDocument/2006/relationships/diagramData" Target="../diagrams/data6.xml" /><Relationship Id="rId1" Type="http://schemas.openxmlformats.org/officeDocument/2006/relationships/slideLayout" Target="../slideLayouts/slideLayout7.xml" /><Relationship Id="rId6" Type="http://schemas.microsoft.com/office/2007/relationships/diagramDrawing" Target="../diagrams/drawing6.xml" /><Relationship Id="rId5" Type="http://schemas.openxmlformats.org/officeDocument/2006/relationships/diagramColors" Target="../diagrams/colors6.xml" /><Relationship Id="rId4" Type="http://schemas.openxmlformats.org/officeDocument/2006/relationships/diagramQuickStyle" Target="../diagrams/quickStyle6.xml" 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 /><Relationship Id="rId3" Type="http://schemas.openxmlformats.org/officeDocument/2006/relationships/image" Target="../media/image21.jpeg" /><Relationship Id="rId7" Type="http://schemas.openxmlformats.org/officeDocument/2006/relationships/image" Target="../media/image25.jpeg" /><Relationship Id="rId2" Type="http://schemas.openxmlformats.org/officeDocument/2006/relationships/image" Target="../media/image20.jpe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24.jpeg" /><Relationship Id="rId11" Type="http://schemas.openxmlformats.org/officeDocument/2006/relationships/image" Target="../media/image29.jpeg" /><Relationship Id="rId5" Type="http://schemas.openxmlformats.org/officeDocument/2006/relationships/image" Target="../media/image23.jpeg" /><Relationship Id="rId10" Type="http://schemas.openxmlformats.org/officeDocument/2006/relationships/image" Target="../media/image28.jpeg" /><Relationship Id="rId4" Type="http://schemas.openxmlformats.org/officeDocument/2006/relationships/image" Target="../media/image22.jpeg" /><Relationship Id="rId9" Type="http://schemas.openxmlformats.org/officeDocument/2006/relationships/image" Target="../media/image27.jpeg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 /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 /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 /><Relationship Id="rId1" Type="http://schemas.openxmlformats.org/officeDocument/2006/relationships/slideLayout" Target="../slideLayouts/slideLayout1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 /><Relationship Id="rId2" Type="http://schemas.openxmlformats.org/officeDocument/2006/relationships/image" Target="../media/image33.jpe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 /><Relationship Id="rId2" Type="http://schemas.openxmlformats.org/officeDocument/2006/relationships/diagramData" Target="../diagrams/data1.xml" /><Relationship Id="rId1" Type="http://schemas.openxmlformats.org/officeDocument/2006/relationships/slideLayout" Target="../slideLayouts/slideLayout6.xml" /><Relationship Id="rId6" Type="http://schemas.microsoft.com/office/2007/relationships/diagramDrawing" Target="../diagrams/drawing1.xml" /><Relationship Id="rId5" Type="http://schemas.openxmlformats.org/officeDocument/2006/relationships/diagramColors" Target="../diagrams/colors1.xml" /><Relationship Id="rId4" Type="http://schemas.openxmlformats.org/officeDocument/2006/relationships/diagramQuickStyle" Target="../diagrams/quickStyle1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 /><Relationship Id="rId2" Type="http://schemas.openxmlformats.org/officeDocument/2006/relationships/diagramData" Target="../diagrams/data2.xml" /><Relationship Id="rId1" Type="http://schemas.openxmlformats.org/officeDocument/2006/relationships/slideLayout" Target="../slideLayouts/slideLayout6.xml" /><Relationship Id="rId6" Type="http://schemas.microsoft.com/office/2007/relationships/diagramDrawing" Target="../diagrams/drawing2.xml" /><Relationship Id="rId5" Type="http://schemas.openxmlformats.org/officeDocument/2006/relationships/diagramColors" Target="../diagrams/colors2.xml" /><Relationship Id="rId4" Type="http://schemas.openxmlformats.org/officeDocument/2006/relationships/diagramQuickStyle" Target="../diagrams/quickStyle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 /><Relationship Id="rId2" Type="http://schemas.openxmlformats.org/officeDocument/2006/relationships/diagramData" Target="../diagrams/data3.xml" /><Relationship Id="rId1" Type="http://schemas.openxmlformats.org/officeDocument/2006/relationships/slideLayout" Target="../slideLayouts/slideLayout1.xml" /><Relationship Id="rId6" Type="http://schemas.microsoft.com/office/2007/relationships/diagramDrawing" Target="../diagrams/drawing3.xml" /><Relationship Id="rId5" Type="http://schemas.openxmlformats.org/officeDocument/2006/relationships/diagramColors" Target="../diagrams/colors3.xml" /><Relationship Id="rId4" Type="http://schemas.openxmlformats.org/officeDocument/2006/relationships/diagramQuickStyle" Target="../diagrams/quickStyle3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 /><Relationship Id="rId2" Type="http://schemas.openxmlformats.org/officeDocument/2006/relationships/diagramData" Target="../diagrams/data4.xml" /><Relationship Id="rId1" Type="http://schemas.openxmlformats.org/officeDocument/2006/relationships/slideLayout" Target="../slideLayouts/slideLayout1.xml" /><Relationship Id="rId6" Type="http://schemas.microsoft.com/office/2007/relationships/diagramDrawing" Target="../diagrams/drawing4.xml" /><Relationship Id="rId5" Type="http://schemas.openxmlformats.org/officeDocument/2006/relationships/diagramColors" Target="../diagrams/colors4.xml" /><Relationship Id="rId4" Type="http://schemas.openxmlformats.org/officeDocument/2006/relationships/diagramQuickStyle" Target="../diagrams/quickStyle4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 /><Relationship Id="rId7" Type="http://schemas.openxmlformats.org/officeDocument/2006/relationships/image" Target="../media/image9.jpeg" /><Relationship Id="rId2" Type="http://schemas.openxmlformats.org/officeDocument/2006/relationships/diagramData" Target="../diagrams/data5.xml" /><Relationship Id="rId1" Type="http://schemas.openxmlformats.org/officeDocument/2006/relationships/slideLayout" Target="../slideLayouts/slideLayout4.xml" /><Relationship Id="rId6" Type="http://schemas.microsoft.com/office/2007/relationships/diagramDrawing" Target="../diagrams/drawing5.xml" /><Relationship Id="rId5" Type="http://schemas.openxmlformats.org/officeDocument/2006/relationships/diagramColors" Target="../diagrams/colors5.xml" /><Relationship Id="rId4" Type="http://schemas.openxmlformats.org/officeDocument/2006/relationships/diagramQuickStyle" Target="../diagrams/quickStyle5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7" Type="http://schemas.openxmlformats.org/officeDocument/2006/relationships/hyperlink" Target="https://ru.wikipedia.org/wiki/%D0%90%D0%BB%D1%8C-%D0%91%D0%B8%D1%80%D1%83%D0%BD%D0%B8" TargetMode="External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7.xml" /><Relationship Id="rId6" Type="http://schemas.openxmlformats.org/officeDocument/2006/relationships/hyperlink" Target="https://ru.wikipedia.org/wiki/%D0%98%D0%B1%D0%BD_%D0%B0%D1%88-%D0%A8%D0%B0%D1%82%D0%B8%D1%80" TargetMode="External" /><Relationship Id="rId5" Type="http://schemas.openxmlformats.org/officeDocument/2006/relationships/hyperlink" Target="https://ru.wikipedia.org/wiki/%D0%A8%D0%B0%D1%80%D0%B0%D1%84_%D0%B0%D0%B4-%D0%94%D0%B8%D0%BD_%D0%90%D1%82-%D0%A2%D1%83%D1%81%D0%B8" TargetMode="External" /><Relationship Id="rId4" Type="http://schemas.openxmlformats.org/officeDocument/2006/relationships/image" Target="../media/image12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547664" y="332656"/>
            <a:ext cx="6512511" cy="1863080"/>
          </a:xfrm>
        </p:spPr>
        <p:txBody>
          <a:bodyPr/>
          <a:lstStyle/>
          <a:p>
            <a:pPr algn="ctr">
              <a:buNone/>
            </a:pPr>
            <a:r>
              <a:rPr lang="ru-RU" i="1" dirty="0">
                <a:solidFill>
                  <a:srgbClr val="7030A0"/>
                </a:solidFill>
              </a:rPr>
              <a:t>Роль </a:t>
            </a:r>
            <a:r>
              <a:rPr lang="ru-RU" sz="5400" i="1" dirty="0">
                <a:solidFill>
                  <a:srgbClr val="7030A0"/>
                </a:solidFill>
              </a:rPr>
              <a:t>религии</a:t>
            </a:r>
            <a:r>
              <a:rPr lang="ru-RU" i="1" dirty="0">
                <a:solidFill>
                  <a:srgbClr val="7030A0"/>
                </a:solidFill>
              </a:rPr>
              <a:t> в развитии образования и науки</a:t>
            </a:r>
            <a:br>
              <a:rPr lang="ru-RU" i="1" dirty="0">
                <a:solidFill>
                  <a:srgbClr val="0070C0"/>
                </a:solidFill>
              </a:rPr>
            </a:br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429000"/>
            <a:ext cx="5040560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99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19" y="2571744"/>
            <a:ext cx="1019319" cy="1285884"/>
          </a:xfrm>
          <a:prstGeom prst="rect">
            <a:avLst/>
          </a:prstGeom>
        </p:spPr>
      </p:pic>
      <p:pic>
        <p:nvPicPr>
          <p:cNvPr id="5" name="Рисунок 4" descr="download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2462" y="1285860"/>
            <a:ext cx="1000132" cy="100013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1000108"/>
            <a:ext cx="9144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cs typeface="Aharoni" pitchFamily="2" charset="-79"/>
              </a:rPr>
              <a:t>Медицина</a:t>
            </a:r>
            <a:r>
              <a:rPr lang="ru-RU" sz="2400" dirty="0">
                <a:cs typeface="Aharoni" pitchFamily="2" charset="-79"/>
              </a:rPr>
              <a:t>  </a:t>
            </a:r>
          </a:p>
          <a:p>
            <a:pPr algn="ctr"/>
            <a:endParaRPr lang="ru-RU" sz="2400" b="1" dirty="0">
              <a:cs typeface="Aharoni" pitchFamily="2" charset="-79"/>
            </a:endParaRPr>
          </a:p>
          <a:p>
            <a:pPr algn="ctr"/>
            <a:endParaRPr lang="ru-RU" sz="2400" b="1" dirty="0">
              <a:cs typeface="Aharoni" pitchFamily="2" charset="-79"/>
            </a:endParaRPr>
          </a:p>
          <a:p>
            <a:pPr algn="ctr"/>
            <a:r>
              <a:rPr lang="ru-RU" sz="2400" b="1" dirty="0" err="1">
                <a:cs typeface="Aharoni" pitchFamily="2" charset="-79"/>
              </a:rPr>
              <a:t>Фахрудин</a:t>
            </a:r>
            <a:r>
              <a:rPr lang="ru-RU" sz="2400" b="1" dirty="0">
                <a:cs typeface="Aharoni" pitchFamily="2" charset="-79"/>
              </a:rPr>
              <a:t> </a:t>
            </a:r>
            <a:r>
              <a:rPr lang="ru-RU" sz="2400" b="1" dirty="0" err="1">
                <a:cs typeface="Aharoni" pitchFamily="2" charset="-79"/>
              </a:rPr>
              <a:t>ар-Рази</a:t>
            </a:r>
            <a:r>
              <a:rPr lang="ru-RU" sz="2400" b="1" dirty="0">
                <a:cs typeface="Aharoni" pitchFamily="2" charset="-79"/>
              </a:rPr>
              <a:t> </a:t>
            </a:r>
            <a:r>
              <a:rPr lang="ru-RU" sz="2000" dirty="0">
                <a:cs typeface="Aharoni" pitchFamily="2" charset="-79"/>
              </a:rPr>
              <a:t>(864—925</a:t>
            </a:r>
            <a:r>
              <a:rPr lang="ru-RU" sz="2400" dirty="0">
                <a:cs typeface="Aharoni" pitchFamily="2" charset="-79"/>
              </a:rPr>
              <a:t>) стал первым врачом, описавшим ответный рефлекс</a:t>
            </a:r>
            <a:endParaRPr lang="en-US" sz="2400" dirty="0">
              <a:cs typeface="Aharoni" pitchFamily="2" charset="-79"/>
            </a:endParaRPr>
          </a:p>
          <a:p>
            <a:pPr algn="ctr"/>
            <a:r>
              <a:rPr lang="ru-RU" sz="2400" dirty="0">
                <a:cs typeface="Aharoni" pitchFamily="2" charset="-79"/>
              </a:rPr>
              <a:t>  зрачка и первым выделившим и описавшим такие заболевания,</a:t>
            </a:r>
            <a:endParaRPr lang="en-US" sz="2400" dirty="0">
              <a:cs typeface="Aharoni" pitchFamily="2" charset="-79"/>
            </a:endParaRPr>
          </a:p>
          <a:p>
            <a:pPr algn="ctr"/>
            <a:r>
              <a:rPr lang="ru-RU" sz="2400" dirty="0">
                <a:cs typeface="Aharoni" pitchFamily="2" charset="-79"/>
              </a:rPr>
              <a:t> как </a:t>
            </a:r>
            <a:r>
              <a:rPr lang="ru-RU" sz="2400" dirty="0" err="1">
                <a:cs typeface="Aharoni" pitchFamily="2" charset="-79"/>
              </a:rPr>
              <a:t>ветряяная</a:t>
            </a:r>
            <a:r>
              <a:rPr lang="ru-RU" sz="2400" dirty="0">
                <a:cs typeface="Aharoni" pitchFamily="2" charset="-79"/>
              </a:rPr>
              <a:t> оспа и лихорадка.</a:t>
            </a:r>
          </a:p>
          <a:p>
            <a:pPr algn="ctr"/>
            <a:endParaRPr lang="ru-RU" sz="2400" dirty="0">
              <a:cs typeface="Aharoni" pitchFamily="2" charset="-79"/>
            </a:endParaRPr>
          </a:p>
          <a:p>
            <a:pPr algn="ctr"/>
            <a:endParaRPr lang="ru-RU" sz="2400" dirty="0">
              <a:cs typeface="Aharoni" pitchFamily="2" charset="-79"/>
            </a:endParaRPr>
          </a:p>
          <a:p>
            <a:pPr algn="ctr"/>
            <a:r>
              <a:rPr lang="ru-RU" sz="2400" b="1" dirty="0">
                <a:cs typeface="Aharoni" pitchFamily="2" charset="-79"/>
              </a:rPr>
              <a:t>Ибн Сина</a:t>
            </a:r>
            <a:r>
              <a:rPr lang="ru-RU" sz="2400" dirty="0">
                <a:cs typeface="Aharoni" pitchFamily="2" charset="-79"/>
              </a:rPr>
              <a:t> </a:t>
            </a:r>
            <a:r>
              <a:rPr lang="ru-RU" sz="2000" dirty="0">
                <a:cs typeface="Aharoni" pitchFamily="2" charset="-79"/>
              </a:rPr>
              <a:t>(980—1037), (</a:t>
            </a:r>
            <a:r>
              <a:rPr lang="ru-RU" sz="2400" dirty="0">
                <a:cs typeface="Aharoni" pitchFamily="2" charset="-79"/>
              </a:rPr>
              <a:t>Авиценна),средневековый персидский ученый</a:t>
            </a:r>
            <a:r>
              <a:rPr lang="en-US" sz="2400" dirty="0">
                <a:cs typeface="Aharoni" pitchFamily="2" charset="-79"/>
              </a:rPr>
              <a:t>,</a:t>
            </a:r>
            <a:r>
              <a:rPr lang="ru-RU" sz="2400" dirty="0">
                <a:cs typeface="Aharoni" pitchFamily="2" charset="-79"/>
              </a:rPr>
              <a:t>философ и </a:t>
            </a:r>
            <a:r>
              <a:rPr lang="ru-RU" sz="2400" dirty="0" err="1">
                <a:cs typeface="Aharoni" pitchFamily="2" charset="-79"/>
              </a:rPr>
              <a:t>врач.Написал</a:t>
            </a:r>
            <a:r>
              <a:rPr lang="ru-RU" sz="2400" dirty="0">
                <a:cs typeface="Aharoni" pitchFamily="2" charset="-79"/>
              </a:rPr>
              <a:t> более 450 трудов в 29 </a:t>
            </a:r>
            <a:r>
              <a:rPr lang="ru-RU" sz="2400" dirty="0" err="1">
                <a:cs typeface="Aharoni" pitchFamily="2" charset="-79"/>
              </a:rPr>
              <a:t>облостях</a:t>
            </a:r>
            <a:r>
              <a:rPr lang="ru-RU" sz="2400" dirty="0">
                <a:cs typeface="Aharoni" pitchFamily="2" charset="-79"/>
              </a:rPr>
              <a:t> науки </a:t>
            </a:r>
          </a:p>
          <a:p>
            <a:pPr algn="ctr"/>
            <a:r>
              <a:rPr lang="ru-RU" sz="2400" dirty="0">
                <a:cs typeface="Aharoni" pitchFamily="2" charset="-79"/>
              </a:rPr>
              <a:t> </a:t>
            </a:r>
          </a:p>
          <a:p>
            <a:pPr algn="ctr"/>
            <a:endParaRPr lang="ru-RU" sz="2400" dirty="0">
              <a:cs typeface="Aharoni" pitchFamily="2" charset="-79"/>
              <a:hlinkClick r:id="rId4" tooltip="Али ибн Иса (страница отсутствует)"/>
            </a:endParaRPr>
          </a:p>
          <a:p>
            <a:pPr algn="ctr"/>
            <a:endParaRPr lang="ru-RU" sz="2400" dirty="0">
              <a:cs typeface="Aharoni" pitchFamily="2" charset="-79"/>
              <a:hlinkClick r:id="rId4" tooltip="Али ибн Иса (страница отсутствует)"/>
            </a:endParaRPr>
          </a:p>
          <a:p>
            <a:pPr algn="ctr"/>
            <a:endParaRPr lang="ru-RU" sz="2400" dirty="0">
              <a:cs typeface="Aharoni" pitchFamily="2" charset="-79"/>
              <a:hlinkClick r:id="rId4" tooltip="Али ибн Иса (страница отсутствует)"/>
            </a:endParaRPr>
          </a:p>
          <a:p>
            <a:pPr algn="ctr"/>
            <a:endParaRPr lang="ru-RU" dirty="0">
              <a:cs typeface="Aharoni" pitchFamily="2" charset="-79"/>
              <a:hlinkClick r:id="rId4" tooltip="Али ибн Иса (страница отсутствует)"/>
            </a:endParaRPr>
          </a:p>
        </p:txBody>
      </p:sp>
    </p:spTree>
    <p:extLst>
      <p:ext uri="{BB962C8B-B14F-4D97-AF65-F5344CB8AC3E}">
        <p14:creationId xmlns:p14="http://schemas.microsoft.com/office/powerpoint/2010/main" val="1058186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7030A0"/>
                </a:solidFill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" y="3429000"/>
            <a:ext cx="4319372" cy="3429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8" y="2971796"/>
            <a:ext cx="4857752" cy="38862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434" y="0"/>
            <a:ext cx="4689566" cy="35274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90872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>
                <a:solidFill>
                  <a:schemeClr val="bg1"/>
                </a:solidFill>
              </a:rPr>
              <a:t>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78693" cy="3429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1472" y="1500174"/>
            <a:ext cx="807249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solidFill>
                  <a:schemeClr val="bg1"/>
                </a:solidFill>
              </a:rPr>
              <a:t>Влияние Ислама на развитие культуры и образования в Дагестане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536769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29270439"/>
              </p:ext>
            </p:extLst>
          </p:nvPr>
        </p:nvGraphicFramePr>
        <p:xfrm>
          <a:off x="179512" y="-24"/>
          <a:ext cx="8604448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3654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40" y="2500306"/>
            <a:ext cx="3269001" cy="25913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399" y="0"/>
            <a:ext cx="3443303" cy="25003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908720"/>
            <a:ext cx="2627784" cy="20882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2" y="2708920"/>
            <a:ext cx="3066422" cy="20459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564904"/>
            <a:ext cx="2699792" cy="22322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3" y="0"/>
            <a:ext cx="3198265" cy="258039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4572008"/>
            <a:ext cx="2727184" cy="22859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581128"/>
            <a:ext cx="2987823" cy="22768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0"/>
            <a:ext cx="2699790" cy="25717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571744"/>
            <a:ext cx="2699792" cy="22322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571744"/>
            <a:ext cx="2699792" cy="223224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71744"/>
            <a:ext cx="3082835" cy="200107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786578" y="4357694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bg1"/>
                </a:solidFill>
              </a:rPr>
              <a:t>Назир</a:t>
            </a:r>
            <a:r>
              <a:rPr lang="ru-RU" dirty="0"/>
              <a:t> </a:t>
            </a:r>
            <a:r>
              <a:rPr lang="ru-RU" dirty="0" err="1">
                <a:solidFill>
                  <a:schemeClr val="bg1"/>
                </a:solidFill>
              </a:rPr>
              <a:t>ад-Доргели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86578" y="6357958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chemeClr val="bg1"/>
                </a:solidFill>
              </a:rPr>
              <a:t>Гамзат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Цадаса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96789" y="4103367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Али-хаджи из </a:t>
            </a:r>
            <a:r>
              <a:rPr lang="ru-RU" dirty="0" err="1">
                <a:solidFill>
                  <a:schemeClr val="bg1"/>
                </a:solidFill>
              </a:rPr>
              <a:t>Инхо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00496" y="192880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Мухаммад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Ярагский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472" y="4143380"/>
            <a:ext cx="2071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  </a:t>
            </a:r>
            <a:r>
              <a:rPr lang="ru-RU" sz="1600" dirty="0" err="1">
                <a:solidFill>
                  <a:schemeClr val="bg1"/>
                </a:solidFill>
              </a:rPr>
              <a:t>Мухаммад-Тагир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       </a:t>
            </a:r>
            <a:r>
              <a:rPr lang="ru-RU" sz="1600" dirty="0">
                <a:solidFill>
                  <a:schemeClr val="bg1"/>
                </a:solidFill>
              </a:rPr>
              <a:t>из </a:t>
            </a:r>
            <a:r>
              <a:rPr lang="ru-RU" sz="1600" dirty="0" err="1">
                <a:solidFill>
                  <a:schemeClr val="bg1"/>
                </a:solidFill>
              </a:rPr>
              <a:t>Карахи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86182" y="641725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chemeClr val="bg1"/>
                </a:solidFill>
              </a:rPr>
              <a:t>Сайфуллагь-Къади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8" name="Рисунок 27" descr="IMG_20160907_151007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28596" y="4698567"/>
            <a:ext cx="2643206" cy="2159433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814374" y="6572272"/>
            <a:ext cx="2000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Хасан </a:t>
            </a:r>
            <a:r>
              <a:rPr lang="ru-RU" sz="1600" dirty="0" err="1">
                <a:solidFill>
                  <a:schemeClr val="bg1"/>
                </a:solidFill>
              </a:rPr>
              <a:t>аль-Къадари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10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27208" y="404664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bg1"/>
                </a:solidFill>
              </a:rPr>
              <a:t>Современная наука подтверждает – Ислам это истина</a:t>
            </a:r>
          </a:p>
        </p:txBody>
      </p:sp>
    </p:spTree>
    <p:extLst>
      <p:ext uri="{BB962C8B-B14F-4D97-AF65-F5344CB8AC3E}">
        <p14:creationId xmlns:p14="http://schemas.microsoft.com/office/powerpoint/2010/main" val="1857617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340768"/>
            <a:ext cx="90730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«Мы уже создали человека из эссенции глины, потом поместили Мы его каплей в надежном месте, потом создали из капли сгусток крови и создали из сгустка крови кусок мяса, создали из этого куска кости и облекли кости мясом, потом Мы вырастили его в другом творении, – благословен же Аллах, лучший из творцов!»</a:t>
            </a:r>
            <a:r>
              <a:rPr lang="ru-RU" dirty="0">
                <a:solidFill>
                  <a:prstClr val="black"/>
                </a:solidFill>
              </a:rPr>
              <a:t>(Священный Коран, 23:12-14).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3748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prstClr val="black"/>
                </a:solidFill>
              </a:rPr>
              <a:t>Священный Коран повествует о формировании и стадиях развития эмбриона в утробе матери.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415" y="0"/>
            <a:ext cx="9168415" cy="687631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9512" y="13748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92D050"/>
                </a:solidFill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3226526"/>
            <a:ext cx="7358082" cy="1813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«Мы уже создали человека из эссенции глины, потом поместили Мы его каплей в надежном месте, потом создали из капли сгусток крови и создали из сгустка крови кусок мяса, создали из этого куска кости и облекли кости мясом, потом Мы вырастили его в другом творении, – благословен же Аллах, лучший из творцов!» </a:t>
            </a:r>
            <a:r>
              <a:rPr lang="ru-RU" dirty="0"/>
              <a:t>(сура «Аль </a:t>
            </a:r>
            <a:r>
              <a:rPr lang="ru-RU" dirty="0" err="1"/>
              <a:t>муъминун</a:t>
            </a:r>
            <a:r>
              <a:rPr lang="ru-RU" dirty="0"/>
              <a:t>»:12-14).</a:t>
            </a:r>
          </a:p>
        </p:txBody>
      </p:sp>
    </p:spTree>
    <p:extLst>
      <p:ext uri="{BB962C8B-B14F-4D97-AF65-F5344CB8AC3E}">
        <p14:creationId xmlns:p14="http://schemas.microsoft.com/office/powerpoint/2010/main" val="109849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175351" cy="725338"/>
          </a:xfrm>
        </p:spPr>
        <p:txBody>
          <a:bodyPr/>
          <a:lstStyle/>
          <a:p>
            <a:pPr>
              <a:buNone/>
            </a:pPr>
            <a:r>
              <a:rPr lang="ru-RU" sz="2800" dirty="0"/>
              <a:t>Кейс </a:t>
            </a:r>
            <a:r>
              <a:rPr lang="ru-RU" sz="2800" dirty="0" err="1"/>
              <a:t>Моор</a:t>
            </a:r>
            <a:r>
              <a:rPr lang="ru-RU" sz="2800" dirty="0"/>
              <a:t> в одной из статей пишет: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34" y="928670"/>
            <a:ext cx="8358246" cy="571504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200"/>
              <a:t>Я чувствую ,</a:t>
            </a:r>
            <a:r>
              <a:rPr lang="ru-RU" sz="3200" dirty="0" err="1"/>
              <a:t>что</a:t>
            </a:r>
            <a:r>
              <a:rPr lang="ru-RU" sz="3200" dirty="0"/>
              <a:t> с ростом наших </a:t>
            </a:r>
            <a:r>
              <a:rPr lang="ru-RU" sz="3200" err="1"/>
              <a:t>знаний</a:t>
            </a:r>
            <a:r>
              <a:rPr lang="ru-RU" sz="3200"/>
              <a:t>, развитием </a:t>
            </a:r>
            <a:r>
              <a:rPr lang="ru-RU" sz="3200" dirty="0"/>
              <a:t>научно-технического прогресса мы сможем еще глубже изучить </a:t>
            </a:r>
            <a:r>
              <a:rPr lang="ru-RU" sz="3200" dirty="0" err="1"/>
              <a:t>аяты</a:t>
            </a:r>
            <a:r>
              <a:rPr lang="ru-RU" sz="3200" dirty="0"/>
              <a:t> и хадисы, чтоб понять и объяснить содержащуюся в них научную информацию. Хочется верить, что преграды, существующие между религией и наукой рухнут, благодаря истинам. содержащимся в Коране и исламских преданиях.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73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643050"/>
            <a:ext cx="3714776" cy="314327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857365"/>
            <a:ext cx="5000628" cy="2071701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en-US" sz="2400" dirty="0">
                <a:solidFill>
                  <a:schemeClr val="tx2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       </a:t>
            </a:r>
            <a:r>
              <a:rPr lang="ru-RU" sz="2400" dirty="0">
                <a:solidFill>
                  <a:schemeClr val="accent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Для получения</a:t>
            </a:r>
            <a:r>
              <a:rPr lang="en-US" sz="2400" dirty="0">
                <a:solidFill>
                  <a:schemeClr val="accent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2400" dirty="0">
                <a:solidFill>
                  <a:schemeClr val="accent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одного</a:t>
            </a:r>
            <a:r>
              <a:rPr lang="en-US" sz="2400" dirty="0">
                <a:solidFill>
                  <a:schemeClr val="accent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2400" dirty="0">
                <a:solidFill>
                  <a:schemeClr val="accent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атома железа</a:t>
            </a:r>
            <a:r>
              <a:rPr lang="en-US" sz="2400" dirty="0">
                <a:solidFill>
                  <a:schemeClr val="accent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2400" dirty="0">
                <a:solidFill>
                  <a:schemeClr val="accent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требуется энергия в</a:t>
            </a:r>
            <a:r>
              <a:rPr lang="en-US" sz="2400" dirty="0">
                <a:solidFill>
                  <a:schemeClr val="accent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2400" dirty="0">
                <a:solidFill>
                  <a:schemeClr val="accent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4 раза превышающая</a:t>
            </a:r>
            <a:r>
              <a:rPr lang="en-US" sz="2400" dirty="0">
                <a:solidFill>
                  <a:schemeClr val="accent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2400" dirty="0">
                <a:solidFill>
                  <a:schemeClr val="accent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энергию солнечной</a:t>
            </a:r>
            <a:r>
              <a:rPr lang="en-US" sz="2400" dirty="0">
                <a:solidFill>
                  <a:schemeClr val="accent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2400" dirty="0">
                <a:solidFill>
                  <a:schemeClr val="accent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системы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00298" y="500043"/>
            <a:ext cx="4565440" cy="78581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  «Чужой элемент»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5214950"/>
            <a:ext cx="850112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«…</a:t>
            </a:r>
            <a:r>
              <a:rPr lang="ru-RU" sz="2400" b="1" dirty="0"/>
              <a:t>Мы ниспослали железо, в котором заключается могучая сила и польза для людей</a:t>
            </a:r>
            <a:r>
              <a:rPr lang="ru-RU" sz="2000" dirty="0"/>
              <a:t>…» Сура «</a:t>
            </a:r>
            <a:r>
              <a:rPr lang="ru-RU" sz="2000" dirty="0" err="1"/>
              <a:t>аль-Худжрат</a:t>
            </a:r>
            <a:r>
              <a:rPr lang="ru-RU" sz="2000" dirty="0"/>
              <a:t>» </a:t>
            </a:r>
            <a:r>
              <a:rPr lang="ru-RU" sz="2000" dirty="0" err="1"/>
              <a:t>аят</a:t>
            </a:r>
            <a:r>
              <a:rPr lang="ru-RU" sz="2000" dirty="0"/>
              <a:t> 25 (смысл):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143504" y="1571612"/>
            <a:ext cx="1214446" cy="11287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267309" y="241989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5773785" y="2821579"/>
            <a:ext cx="613952" cy="3265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Блок-схема: узел 7"/>
          <p:cNvSpPr/>
          <p:nvPr/>
        </p:nvSpPr>
        <p:spPr>
          <a:xfrm>
            <a:off x="7004506" y="3252236"/>
            <a:ext cx="928694" cy="857256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Блок-схема: узел 8"/>
          <p:cNvSpPr/>
          <p:nvPr/>
        </p:nvSpPr>
        <p:spPr>
          <a:xfrm>
            <a:off x="5836235" y="3282854"/>
            <a:ext cx="946234" cy="857256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5005731" y="2834845"/>
            <a:ext cx="689880" cy="271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Блок-схема: узел 15"/>
          <p:cNvSpPr/>
          <p:nvPr/>
        </p:nvSpPr>
        <p:spPr>
          <a:xfrm>
            <a:off x="4572000" y="3286124"/>
            <a:ext cx="982992" cy="873988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>
            <a:stCxn id="29" idx="7"/>
          </p:cNvCxnSpPr>
          <p:nvPr/>
        </p:nvCxnSpPr>
        <p:spPr>
          <a:xfrm rot="5400000" flipH="1" flipV="1">
            <a:off x="4153126" y="2388733"/>
            <a:ext cx="1093117" cy="10305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Блок-схема: узел 28"/>
          <p:cNvSpPr/>
          <p:nvPr/>
        </p:nvSpPr>
        <p:spPr>
          <a:xfrm>
            <a:off x="3374294" y="3327758"/>
            <a:ext cx="949128" cy="838477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429256" y="1857364"/>
            <a:ext cx="6286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Гл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143504" y="4929198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Fe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71472" y="428604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состав крови: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28596" y="1142984"/>
            <a:ext cx="30718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(кровь состоит из молекул гемоглобина, каждая из которых состоит из 4 молекул миоглобина. В центре </a:t>
            </a:r>
            <a:r>
              <a:rPr lang="ru-RU" sz="2000" dirty="0" err="1"/>
              <a:t>порфиринового</a:t>
            </a:r>
            <a:r>
              <a:rPr lang="ru-RU" sz="2000" dirty="0"/>
              <a:t> кольца находится атом железа)</a:t>
            </a:r>
          </a:p>
        </p:txBody>
      </p:sp>
      <p:sp>
        <p:nvSpPr>
          <p:cNvPr id="18" name="Блок-схема: узел 17"/>
          <p:cNvSpPr/>
          <p:nvPr/>
        </p:nvSpPr>
        <p:spPr>
          <a:xfrm>
            <a:off x="7139259" y="3371848"/>
            <a:ext cx="642942" cy="60007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Fe</a:t>
            </a:r>
            <a:endParaRPr lang="ru-RU" dirty="0"/>
          </a:p>
        </p:txBody>
      </p:sp>
      <p:sp>
        <p:nvSpPr>
          <p:cNvPr id="19" name="Блок-схема: узел 18"/>
          <p:cNvSpPr/>
          <p:nvPr/>
        </p:nvSpPr>
        <p:spPr>
          <a:xfrm>
            <a:off x="5983604" y="3391035"/>
            <a:ext cx="642942" cy="63476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Fe</a:t>
            </a:r>
            <a:endParaRPr lang="ru-RU" dirty="0"/>
          </a:p>
        </p:txBody>
      </p:sp>
      <p:sp>
        <p:nvSpPr>
          <p:cNvPr id="20" name="Блок-схема: узел 19"/>
          <p:cNvSpPr/>
          <p:nvPr/>
        </p:nvSpPr>
        <p:spPr>
          <a:xfrm>
            <a:off x="4742633" y="3403282"/>
            <a:ext cx="656406" cy="63151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Fe</a:t>
            </a:r>
            <a:endParaRPr lang="ru-RU" dirty="0"/>
          </a:p>
        </p:txBody>
      </p:sp>
      <p:sp>
        <p:nvSpPr>
          <p:cNvPr id="28" name="Блок-схема: узел 27"/>
          <p:cNvSpPr/>
          <p:nvPr/>
        </p:nvSpPr>
        <p:spPr>
          <a:xfrm>
            <a:off x="3500430" y="3429000"/>
            <a:ext cx="656406" cy="63151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Fe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383680"/>
            <a:ext cx="4214842" cy="61171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45" y="0"/>
            <a:ext cx="46113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756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190185" cy="1512168"/>
          </a:xfrm>
        </p:spPr>
        <p:txBody>
          <a:bodyPr/>
          <a:lstStyle/>
          <a:p>
            <a:pPr algn="just"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Что такое религия?</a:t>
            </a:r>
            <a:br>
              <a:rPr lang="ru-RU" sz="1000" dirty="0">
                <a:solidFill>
                  <a:schemeClr val="accent3">
                    <a:lumMod val="50000"/>
                  </a:schemeClr>
                </a:solidFill>
              </a:rPr>
            </a:br>
            <a:br>
              <a:rPr lang="ru-RU" sz="1400" dirty="0">
                <a:effectLst/>
              </a:rPr>
            </a:br>
            <a:br>
              <a:rPr lang="ru-RU" dirty="0">
                <a:effectLst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449534619"/>
              </p:ext>
            </p:extLst>
          </p:nvPr>
        </p:nvGraphicFramePr>
        <p:xfrm>
          <a:off x="1619672" y="227687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0788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928670"/>
            <a:ext cx="7175351" cy="1793167"/>
          </a:xfrm>
        </p:spPr>
        <p:txBody>
          <a:bodyPr/>
          <a:lstStyle/>
          <a:p>
            <a:pPr>
              <a:buNone/>
            </a:pPr>
            <a:r>
              <a:rPr lang="ru-RU" dirty="0"/>
              <a:t> 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5072074"/>
            <a:ext cx="5637010" cy="882119"/>
          </a:xfrm>
        </p:spPr>
        <p:txBody>
          <a:bodyPr>
            <a:normAutofit/>
          </a:bodyPr>
          <a:lstStyle/>
          <a:p>
            <a:r>
              <a:rPr lang="ru-RU" sz="4000" dirty="0"/>
              <a:t>спасибо за внимание.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17477891"/>
              </p:ext>
            </p:extLst>
          </p:nvPr>
        </p:nvGraphicFramePr>
        <p:xfrm>
          <a:off x="1115616" y="836712"/>
          <a:ext cx="6512511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8381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06661443"/>
              </p:ext>
            </p:extLst>
          </p:nvPr>
        </p:nvGraphicFramePr>
        <p:xfrm>
          <a:off x="755576" y="1772816"/>
          <a:ext cx="784887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7"/>
            <a:ext cx="8568952" cy="10801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err="1">
                <a:latin typeface="Arial Black" pitchFamily="34" charset="0"/>
              </a:rPr>
              <a:t>Аяты</a:t>
            </a:r>
            <a:r>
              <a:rPr lang="ru-RU" dirty="0">
                <a:latin typeface="Arial Black" pitchFamily="34" charset="0"/>
              </a:rPr>
              <a:t> из Корана</a:t>
            </a:r>
          </a:p>
        </p:txBody>
      </p:sp>
    </p:spTree>
    <p:extLst>
      <p:ext uri="{BB962C8B-B14F-4D97-AF65-F5344CB8AC3E}">
        <p14:creationId xmlns:p14="http://schemas.microsoft.com/office/powerpoint/2010/main" val="356736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5478611"/>
              </p:ext>
            </p:extLst>
          </p:nvPr>
        </p:nvGraphicFramePr>
        <p:xfrm>
          <a:off x="215515" y="1806027"/>
          <a:ext cx="8712968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476672"/>
            <a:ext cx="7309364" cy="1080120"/>
          </a:xfrm>
          <a:solidFill>
            <a:srgbClr val="92D050"/>
          </a:solidFill>
        </p:spPr>
        <p:txBody>
          <a:bodyPr/>
          <a:lstStyle/>
          <a:p>
            <a:pPr algn="ctr">
              <a:buNone/>
            </a:pPr>
            <a:r>
              <a:rPr lang="ru-RU" sz="3600" dirty="0">
                <a:solidFill>
                  <a:srgbClr val="C00000"/>
                </a:solidFill>
              </a:rPr>
              <a:t>Изречения Пророка (</a:t>
            </a:r>
            <a:r>
              <a:rPr lang="ru-RU" sz="3600" dirty="0" err="1">
                <a:solidFill>
                  <a:srgbClr val="C00000"/>
                </a:solidFill>
              </a:rPr>
              <a:t>с.а.с</a:t>
            </a:r>
            <a:r>
              <a:rPr lang="ru-RU" sz="3600" dirty="0">
                <a:solidFill>
                  <a:srgbClr val="C00000"/>
                </a:solidFill>
              </a:rPr>
              <a:t>.)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2" y="1772816"/>
            <a:ext cx="6624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/>
              <a:t>«</a:t>
            </a:r>
            <a:r>
              <a:rPr lang="ru-RU" sz="2000" i="1" dirty="0">
                <a:solidFill>
                  <a:srgbClr val="0070C0"/>
                </a:solidFill>
              </a:rPr>
              <a:t>Знания – это душа Ислама и опора религии</a:t>
            </a:r>
            <a:r>
              <a:rPr lang="ru-RU" i="1" dirty="0"/>
              <a:t>» </a:t>
            </a:r>
            <a:r>
              <a:rPr lang="ru-RU" sz="900" dirty="0"/>
              <a:t>(Абу </a:t>
            </a:r>
            <a:r>
              <a:rPr lang="ru-RU" sz="900" dirty="0" err="1"/>
              <a:t>Шайх</a:t>
            </a:r>
            <a:r>
              <a:rPr lang="ru-RU" sz="9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720001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836712" y="0"/>
            <a:ext cx="1281900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200" dirty="0"/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Расстояние от Мекки до Китая -   7531 км</a:t>
            </a:r>
          </a:p>
          <a:p>
            <a:pPr algn="ctr"/>
            <a:r>
              <a:rPr lang="ru-RU" sz="2000" dirty="0"/>
              <a:t>176 дней пути</a:t>
            </a:r>
          </a:p>
          <a:p>
            <a:endParaRPr lang="ru-RU" sz="2800" dirty="0"/>
          </a:p>
        </p:txBody>
      </p:sp>
      <p:pic>
        <p:nvPicPr>
          <p:cNvPr id="6" name="Содержимое 5" descr="МЕККА И КИТАЙ.pn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14348" y="1142984"/>
            <a:ext cx="7786742" cy="5464742"/>
          </a:xfrm>
        </p:spPr>
      </p:pic>
    </p:spTree>
    <p:extLst>
      <p:ext uri="{BB962C8B-B14F-4D97-AF65-F5344CB8AC3E}">
        <p14:creationId xmlns:p14="http://schemas.microsoft.com/office/powerpoint/2010/main" val="817670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1124744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8000" dirty="0">
              <a:solidFill>
                <a:srgbClr val="FFFF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857364"/>
            <a:ext cx="8429684" cy="4643470"/>
          </a:xfrm>
        </p:spPr>
      </p:pic>
      <p:sp>
        <p:nvSpPr>
          <p:cNvPr id="10" name="TextBox 9"/>
          <p:cNvSpPr txBox="1"/>
          <p:nvPr/>
        </p:nvSpPr>
        <p:spPr>
          <a:xfrm>
            <a:off x="0" y="21429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Золотые страницы истории Исламской цивилизации </a:t>
            </a:r>
          </a:p>
        </p:txBody>
      </p:sp>
    </p:spTree>
    <p:extLst>
      <p:ext uri="{BB962C8B-B14F-4D97-AF65-F5344CB8AC3E}">
        <p14:creationId xmlns:p14="http://schemas.microsoft.com/office/powerpoint/2010/main" val="4286466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512511" cy="1296144"/>
          </a:xfrm>
        </p:spPr>
        <p:txBody>
          <a:bodyPr/>
          <a:lstStyle/>
          <a:p>
            <a:pPr algn="ctr">
              <a:buNone/>
            </a:pPr>
            <a:r>
              <a:rPr lang="ru-RU" sz="3600" i="1" dirty="0">
                <a:solidFill>
                  <a:srgbClr val="00B050"/>
                </a:solidFill>
                <a:latin typeface="Book Antiqua" pitchFamily="18" charset="0"/>
              </a:rPr>
              <a:t>Вклад мусульман в развитие алгебры и геометрии</a:t>
            </a:r>
            <a:endParaRPr lang="ru-RU" sz="3600" dirty="0">
              <a:solidFill>
                <a:srgbClr val="00B05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97468902"/>
              </p:ext>
            </p:extLst>
          </p:nvPr>
        </p:nvGraphicFramePr>
        <p:xfrm>
          <a:off x="179512" y="2173006"/>
          <a:ext cx="5472608" cy="3887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770984" y="2173006"/>
            <a:ext cx="3346704" cy="3474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59563976_ibnukhaldun0k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96136" y="2173006"/>
            <a:ext cx="3024336" cy="35283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96136" y="5875609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i="1" dirty="0">
                <a:solidFill>
                  <a:srgbClr val="002A13"/>
                </a:solidFill>
                <a:latin typeface="Book Antiqua" pitchFamily="18" charset="0"/>
              </a:rPr>
              <a:t>Мухаммад  аль- Хорезми</a:t>
            </a:r>
          </a:p>
        </p:txBody>
      </p:sp>
    </p:spTree>
    <p:extLst>
      <p:ext uri="{BB962C8B-B14F-4D97-AF65-F5344CB8AC3E}">
        <p14:creationId xmlns:p14="http://schemas.microsoft.com/office/powerpoint/2010/main" val="1588397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160905_1418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1571612"/>
            <a:ext cx="4786314" cy="3929090"/>
          </a:xfrm>
          <a:prstGeom prst="rect">
            <a:avLst/>
          </a:prstGeom>
        </p:spPr>
      </p:pic>
      <p:pic>
        <p:nvPicPr>
          <p:cNvPr id="5" name="Рисунок 4" descr="Copernicu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2357430"/>
            <a:ext cx="1357322" cy="1508137"/>
          </a:xfrm>
          <a:prstGeom prst="rect">
            <a:avLst/>
          </a:prstGeom>
        </p:spPr>
      </p:pic>
      <p:pic>
        <p:nvPicPr>
          <p:cNvPr id="6" name="Рисунок 5" descr="12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06" y="4714884"/>
            <a:ext cx="1357258" cy="164307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698537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Астрономия</a:t>
            </a:r>
          </a:p>
          <a:p>
            <a:pPr algn="ctr"/>
            <a:endParaRPr lang="ru-RU" b="1" dirty="0"/>
          </a:p>
          <a:p>
            <a:pPr algn="just"/>
            <a:r>
              <a:rPr lang="ru-RU" b="1" dirty="0">
                <a:hlinkClick r:id="rId5" tooltip="Шараф ад-Дин Ат-Туси"/>
              </a:rPr>
              <a:t>Исламские ученые: </a:t>
            </a:r>
            <a:r>
              <a:rPr lang="ru-RU" b="1" dirty="0" err="1">
                <a:hlinkClick r:id="rId5" tooltip="Шараф ад-Дин Ат-Туси"/>
              </a:rPr>
              <a:t>Шараф</a:t>
            </a:r>
            <a:r>
              <a:rPr lang="ru-RU" b="1" dirty="0">
                <a:hlinkClick r:id="rId5" tooltip="Шараф ад-Дин Ат-Туси"/>
              </a:rPr>
              <a:t> </a:t>
            </a:r>
            <a:r>
              <a:rPr lang="ru-RU" b="1" dirty="0" err="1">
                <a:hlinkClick r:id="rId5" tooltip="Шараф ад-Дин Ат-Туси"/>
              </a:rPr>
              <a:t>ад-Дин</a:t>
            </a:r>
            <a:r>
              <a:rPr lang="ru-RU" b="1" dirty="0"/>
              <a:t>, </a:t>
            </a:r>
            <a:r>
              <a:rPr lang="ru-RU" b="1" dirty="0" err="1"/>
              <a:t>Насир</a:t>
            </a:r>
            <a:r>
              <a:rPr lang="ru-RU" b="1" dirty="0"/>
              <a:t> </a:t>
            </a:r>
            <a:r>
              <a:rPr lang="ru-RU" b="1" dirty="0" err="1"/>
              <a:t>ад-Дин</a:t>
            </a:r>
            <a:r>
              <a:rPr lang="ru-RU" b="1" dirty="0"/>
              <a:t> из </a:t>
            </a:r>
            <a:r>
              <a:rPr lang="ru-RU" b="1" dirty="0" err="1"/>
              <a:t>ат-Туса</a:t>
            </a:r>
            <a:r>
              <a:rPr lang="ru-RU" b="1" dirty="0"/>
              <a:t> и Ибн</a:t>
            </a:r>
            <a:r>
              <a:rPr lang="ru-RU" b="1" dirty="0">
                <a:hlinkClick r:id="rId6" tooltip="Ибн аш-Шатир"/>
              </a:rPr>
              <a:t> </a:t>
            </a:r>
            <a:r>
              <a:rPr lang="ru-RU" b="1" dirty="0" err="1"/>
              <a:t>аш-Шатир</a:t>
            </a:r>
            <a:r>
              <a:rPr lang="ru-RU" dirty="0"/>
              <a:t> впервые высказались о возможности вращения Земли по своей оси, а также о её</a:t>
            </a:r>
            <a:endParaRPr lang="en-US" dirty="0"/>
          </a:p>
          <a:p>
            <a:pPr algn="just"/>
            <a:r>
              <a:rPr lang="ru-RU" dirty="0"/>
              <a:t> вращательном движении.</a:t>
            </a:r>
            <a:endParaRPr lang="en-US" dirty="0"/>
          </a:p>
          <a:p>
            <a:pPr algn="just"/>
            <a:endParaRPr lang="en-US" dirty="0">
              <a:solidFill>
                <a:srgbClr val="7030A0"/>
              </a:solidFill>
            </a:endParaRPr>
          </a:p>
          <a:p>
            <a:pPr algn="just"/>
            <a:endParaRPr lang="ru-RU" dirty="0">
              <a:solidFill>
                <a:srgbClr val="00B0F0"/>
              </a:solidFill>
            </a:endParaRPr>
          </a:p>
          <a:p>
            <a:pPr algn="just"/>
            <a:r>
              <a:rPr lang="ru-RU" b="1" dirty="0"/>
              <a:t>Николай Коперник </a:t>
            </a:r>
          </a:p>
          <a:p>
            <a:pPr algn="just"/>
            <a:r>
              <a:rPr lang="ru-RU" sz="1400" dirty="0"/>
              <a:t>(астроном…) </a:t>
            </a:r>
            <a:r>
              <a:rPr lang="ru-RU" sz="1200" dirty="0"/>
              <a:t>1473-1543гг.:</a:t>
            </a:r>
            <a:endParaRPr lang="en-US" dirty="0"/>
          </a:p>
          <a:p>
            <a:pPr algn="just"/>
            <a:r>
              <a:rPr lang="ru-RU" dirty="0"/>
              <a:t>…Земля вращается</a:t>
            </a:r>
          </a:p>
          <a:p>
            <a:pPr algn="just"/>
            <a:r>
              <a:rPr lang="ru-RU" dirty="0"/>
              <a:t> вокруг своей оси</a:t>
            </a:r>
          </a:p>
          <a:p>
            <a:pPr algn="just"/>
            <a:r>
              <a:rPr lang="ru-RU" dirty="0"/>
              <a:t>    и вокруг Солнца…</a:t>
            </a:r>
            <a:endParaRPr lang="en-US" dirty="0"/>
          </a:p>
          <a:p>
            <a:pPr algn="just"/>
            <a:endParaRPr lang="ru-RU" dirty="0">
              <a:solidFill>
                <a:srgbClr val="7030A0"/>
              </a:solidFill>
            </a:endParaRPr>
          </a:p>
          <a:p>
            <a:pPr algn="just"/>
            <a:r>
              <a:rPr lang="en-US" dirty="0">
                <a:solidFill>
                  <a:srgbClr val="7030A0"/>
                </a:solidFill>
              </a:rPr>
              <a:t>   </a:t>
            </a:r>
            <a:endParaRPr lang="ru-RU" dirty="0">
              <a:solidFill>
                <a:srgbClr val="00B050"/>
              </a:solidFill>
            </a:endParaRPr>
          </a:p>
          <a:p>
            <a:pPr algn="just"/>
            <a:endParaRPr lang="ru-RU" dirty="0">
              <a:solidFill>
                <a:srgbClr val="00B050"/>
              </a:solidFill>
            </a:endParaRPr>
          </a:p>
          <a:p>
            <a:pPr algn="just"/>
            <a:endParaRPr lang="ru-RU" dirty="0">
              <a:solidFill>
                <a:srgbClr val="00B050"/>
              </a:solidFill>
            </a:endParaRPr>
          </a:p>
          <a:p>
            <a:pPr algn="just"/>
            <a:r>
              <a:rPr lang="ru-RU" dirty="0">
                <a:solidFill>
                  <a:srgbClr val="00B050"/>
                </a:solidFill>
              </a:rPr>
              <a:t>                     </a:t>
            </a:r>
            <a:r>
              <a:rPr lang="ru-RU" dirty="0"/>
              <a:t>Хорезмийский учёный:</a:t>
            </a:r>
          </a:p>
          <a:p>
            <a:pPr algn="just"/>
            <a:r>
              <a:rPr lang="ru-RU" dirty="0"/>
              <a:t>                    </a:t>
            </a:r>
            <a:r>
              <a:rPr lang="ru-RU" b="1" dirty="0"/>
              <a:t> </a:t>
            </a:r>
            <a:r>
              <a:rPr lang="ru-RU" b="1" dirty="0" err="1">
                <a:hlinkClick r:id="rId7" tooltip="Аль-Бируни"/>
              </a:rPr>
              <a:t>аль-Бируни</a:t>
            </a:r>
            <a:r>
              <a:rPr lang="ru-RU" b="1" dirty="0"/>
              <a:t> </a:t>
            </a:r>
            <a:r>
              <a:rPr lang="ru-RU" sz="1400" dirty="0"/>
              <a:t>973-1048гг.</a:t>
            </a:r>
          </a:p>
          <a:p>
            <a:pPr algn="just"/>
            <a:r>
              <a:rPr lang="ru-RU" sz="1400" dirty="0"/>
              <a:t>                           </a:t>
            </a:r>
            <a:r>
              <a:rPr lang="ru-RU" dirty="0"/>
              <a:t>доказал, что Земля </a:t>
            </a:r>
          </a:p>
          <a:p>
            <a:pPr algn="just"/>
            <a:r>
              <a:rPr lang="ru-RU" dirty="0"/>
              <a:t>                     вращается вокруг своей оси и вокруг Солнца. </a:t>
            </a:r>
          </a:p>
          <a:p>
            <a:pPr algn="just"/>
            <a:r>
              <a:rPr lang="ru-RU" dirty="0"/>
              <a:t>                    </a:t>
            </a:r>
            <a:r>
              <a:rPr lang="en-US" dirty="0"/>
              <a:t> </a:t>
            </a:r>
            <a:r>
              <a:rPr lang="ru-RU" dirty="0"/>
              <a:t>Проводя исследования близ индийского города </a:t>
            </a:r>
            <a:r>
              <a:rPr lang="ru-RU" dirty="0" err="1"/>
              <a:t>Нандана</a:t>
            </a:r>
            <a:r>
              <a:rPr lang="ru-RU" dirty="0"/>
              <a:t>,</a:t>
            </a:r>
          </a:p>
          <a:p>
            <a:pPr algn="just"/>
            <a:r>
              <a:rPr lang="ru-RU" dirty="0"/>
              <a:t>                    </a:t>
            </a:r>
            <a:r>
              <a:rPr lang="en-US" dirty="0"/>
              <a:t> </a:t>
            </a:r>
            <a:r>
              <a:rPr lang="ru-RU" dirty="0"/>
              <a:t>он смог вычислить площадь поверхности Земли. Примененный при этом метод именуется в Европе «правилом Бируни».</a:t>
            </a:r>
          </a:p>
        </p:txBody>
      </p:sp>
    </p:spTree>
    <p:extLst>
      <p:ext uri="{BB962C8B-B14F-4D97-AF65-F5344CB8AC3E}">
        <p14:creationId xmlns:p14="http://schemas.microsoft.com/office/powerpoint/2010/main" val="264589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2921</TotalTime>
  <Words>644</Words>
  <Application>Microsoft Office PowerPoint</Application>
  <PresentationFormat>Экран (4:3)</PresentationFormat>
  <Paragraphs>89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Роль религии в развитии образования и науки </vt:lpstr>
      <vt:lpstr>Что такое религия?   </vt:lpstr>
      <vt:lpstr>Презентация PowerPoint</vt:lpstr>
      <vt:lpstr>Аяты из Корана</vt:lpstr>
      <vt:lpstr>Изречения Пророка (с.а.с.)</vt:lpstr>
      <vt:lpstr>Презентация PowerPoint</vt:lpstr>
      <vt:lpstr>Презентация PowerPoint</vt:lpstr>
      <vt:lpstr>Вклад мусульман в развитие алгебры и геометрии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Кейс Моор в одной из статей пишет:</vt:lpstr>
      <vt:lpstr>       Для получения одного атома железа требуется энергия в 4 раза превышающая энергию солнечной системы</vt:lpstr>
      <vt:lpstr>Презентация PowerPoint</vt:lpstr>
      <vt:lpstr>Презентация PowerPoint</vt:lpstr>
      <vt:lpstr>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Неизвестный пользователь</cp:lastModifiedBy>
  <cp:revision>104</cp:revision>
  <dcterms:created xsi:type="dcterms:W3CDTF">2016-05-03T12:33:51Z</dcterms:created>
  <dcterms:modified xsi:type="dcterms:W3CDTF">2020-02-05T13:29:53Z</dcterms:modified>
</cp:coreProperties>
</file>